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06" r:id="rId2"/>
    <p:sldId id="307" r:id="rId3"/>
    <p:sldId id="333" r:id="rId4"/>
    <p:sldId id="366" r:id="rId5"/>
    <p:sldId id="361" r:id="rId6"/>
    <p:sldId id="347" r:id="rId7"/>
    <p:sldId id="367" r:id="rId8"/>
    <p:sldId id="344" r:id="rId9"/>
    <p:sldId id="365" r:id="rId10"/>
    <p:sldId id="368" r:id="rId11"/>
    <p:sldId id="362" r:id="rId12"/>
    <p:sldId id="354" r:id="rId13"/>
    <p:sldId id="355" r:id="rId14"/>
    <p:sldId id="363" r:id="rId15"/>
    <p:sldId id="345" r:id="rId16"/>
    <p:sldId id="356" r:id="rId17"/>
    <p:sldId id="357" r:id="rId18"/>
    <p:sldId id="359" r:id="rId19"/>
    <p:sldId id="358" r:id="rId20"/>
    <p:sldId id="369" r:id="rId21"/>
    <p:sldId id="348" r:id="rId22"/>
    <p:sldId id="349" r:id="rId23"/>
    <p:sldId id="350" r:id="rId24"/>
    <p:sldId id="351" r:id="rId25"/>
    <p:sldId id="353" r:id="rId26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9" autoAdjust="0"/>
    <p:restoredTop sz="99861" autoAdjust="0"/>
  </p:normalViewPr>
  <p:slideViewPr>
    <p:cSldViewPr>
      <p:cViewPr varScale="1">
        <p:scale>
          <a:sx n="83" d="100"/>
          <a:sy n="83" d="100"/>
        </p:scale>
        <p:origin x="-33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76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21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9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7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14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14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74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38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61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61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9FB32-4667-4BE7-895E-412DC0DF6AC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6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568952" cy="1368152"/>
          </a:xfrm>
        </p:spPr>
        <p:txBody>
          <a:bodyPr/>
          <a:lstStyle/>
          <a:p>
            <a:r>
              <a:rPr lang="en-US" altLang="zh-TW" sz="2800" dirty="0">
                <a:latin typeface="Arial Rounded MT Bold" pitchFamily="34" charset="0"/>
              </a:rPr>
              <a:t>Ranking </a:t>
            </a:r>
            <a:r>
              <a:rPr lang="en-US" altLang="zh-TW" sz="2800" dirty="0" smtClean="0">
                <a:latin typeface="Arial Rounded MT Bold" pitchFamily="34" charset="0"/>
              </a:rPr>
              <a:t> support  for  keyword  search  on  structured  data  using  relevance </a:t>
            </a:r>
            <a:r>
              <a:rPr lang="en-US" altLang="zh-TW" sz="2800" dirty="0">
                <a:latin typeface="Arial Rounded MT Bold" pitchFamily="34" charset="0"/>
              </a:rPr>
              <a:t>model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60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Date: 2012/06/04</a:t>
            </a:r>
          </a:p>
          <a:p>
            <a:r>
              <a:rPr lang="en-US" altLang="zh-TW" dirty="0" smtClean="0"/>
              <a:t>Source:</a:t>
            </a:r>
            <a:r>
              <a:rPr lang="en-US" altLang="zh-TW" dirty="0"/>
              <a:t> </a:t>
            </a:r>
            <a:r>
              <a:rPr lang="en-US" altLang="zh-TW" dirty="0" err="1" smtClean="0"/>
              <a:t>Veli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Bicer</a:t>
            </a:r>
            <a:r>
              <a:rPr lang="en-US" altLang="zh-TW" dirty="0" smtClean="0"/>
              <a:t>(CIKM’11)</a:t>
            </a:r>
          </a:p>
          <a:p>
            <a:r>
              <a:rPr lang="en-US" altLang="zh-TW" dirty="0" smtClean="0"/>
              <a:t>Speaker: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r>
              <a:rPr lang="en-US" altLang="zh-TW" dirty="0"/>
              <a:t>Advisor: 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53" y="3645024"/>
            <a:ext cx="3453887" cy="234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-99392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415720"/>
            <a:ext cx="8229600" cy="6633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Relevance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Models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1079072"/>
            <a:ext cx="5440265" cy="31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55870" y="1638526"/>
            <a:ext cx="2991993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88958" y="4340918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/>
              <a:t>Document Model</a:t>
            </a:r>
            <a:endParaRPr lang="zh-TW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6033038" y="1240151"/>
            <a:ext cx="2499402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dirty="0"/>
              <a:t>Q={Hepburn, Holiday</a:t>
            </a:r>
            <a:r>
              <a:rPr lang="en-US" altLang="zh-TW" dirty="0" smtClean="0"/>
              <a:t>} 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21" y="5255536"/>
            <a:ext cx="638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圓角矩形 18"/>
          <p:cNvSpPr/>
          <p:nvPr/>
        </p:nvSpPr>
        <p:spPr>
          <a:xfrm>
            <a:off x="4355976" y="482348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20" name="矩形 19"/>
          <p:cNvSpPr/>
          <p:nvPr/>
        </p:nvSpPr>
        <p:spPr>
          <a:xfrm>
            <a:off x="4355976" y="4340918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/>
              <a:t>Query Model</a:t>
            </a:r>
            <a:endParaRPr lang="zh-TW" altLang="en-US" sz="1600" b="1" dirty="0"/>
          </a:p>
        </p:txBody>
      </p:sp>
      <p:sp>
        <p:nvSpPr>
          <p:cNvPr id="21" name="矩形 20"/>
          <p:cNvSpPr/>
          <p:nvPr/>
        </p:nvSpPr>
        <p:spPr>
          <a:xfrm>
            <a:off x="2824075" y="4670761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Similarity</a:t>
            </a:r>
          </a:p>
          <a:p>
            <a:r>
              <a:rPr lang="en-US" altLang="zh-TW" sz="1600" i="1" dirty="0" smtClean="0"/>
              <a:t>Measure</a:t>
            </a:r>
            <a:endParaRPr lang="zh-TW" altLang="en-US" sz="1600" b="1" dirty="0"/>
          </a:p>
        </p:txBody>
      </p:sp>
      <p:sp>
        <p:nvSpPr>
          <p:cNvPr id="25" name="矩形 24"/>
          <p:cNvSpPr/>
          <p:nvPr/>
        </p:nvSpPr>
        <p:spPr>
          <a:xfrm>
            <a:off x="395536" y="3222702"/>
            <a:ext cx="5368257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Straight Arrow Connector 9"/>
          <p:cNvCxnSpPr/>
          <p:nvPr/>
        </p:nvCxnSpPr>
        <p:spPr>
          <a:xfrm flipH="1">
            <a:off x="5715644" y="1638526"/>
            <a:ext cx="1448644" cy="3240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圓角矩形 114"/>
          <p:cNvSpPr/>
          <p:nvPr/>
        </p:nvSpPr>
        <p:spPr>
          <a:xfrm>
            <a:off x="434008" y="47263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117" name="矩形 116"/>
          <p:cNvSpPr/>
          <p:nvPr/>
        </p:nvSpPr>
        <p:spPr>
          <a:xfrm>
            <a:off x="587002" y="4940480"/>
            <a:ext cx="1101029" cy="27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18" name="矩形 117"/>
          <p:cNvSpPr/>
          <p:nvPr/>
        </p:nvSpPr>
        <p:spPr>
          <a:xfrm>
            <a:off x="323528" y="4921423"/>
            <a:ext cx="177247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i="1" dirty="0" smtClean="0"/>
              <a:t>          name</a:t>
            </a:r>
            <a:endParaRPr lang="en-US" altLang="zh-TW" sz="1400" i="1" dirty="0"/>
          </a:p>
        </p:txBody>
      </p:sp>
      <p:sp>
        <p:nvSpPr>
          <p:cNvPr id="119" name="矩形 118"/>
          <p:cNvSpPr/>
          <p:nvPr/>
        </p:nvSpPr>
        <p:spPr>
          <a:xfrm>
            <a:off x="587002" y="5392273"/>
            <a:ext cx="1101029" cy="27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20" name="矩形 119"/>
          <p:cNvSpPr/>
          <p:nvPr/>
        </p:nvSpPr>
        <p:spPr>
          <a:xfrm>
            <a:off x="323528" y="5373216"/>
            <a:ext cx="177247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i="1" dirty="0" smtClean="0"/>
              <a:t>      birthplace</a:t>
            </a:r>
            <a:endParaRPr lang="en-US" altLang="zh-TW" sz="1400" i="1" dirty="0"/>
          </a:p>
        </p:txBody>
      </p:sp>
      <p:sp>
        <p:nvSpPr>
          <p:cNvPr id="121" name="圓角矩形 120"/>
          <p:cNvSpPr/>
          <p:nvPr/>
        </p:nvSpPr>
        <p:spPr>
          <a:xfrm>
            <a:off x="586408" y="48787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122" name="矩形 121"/>
          <p:cNvSpPr/>
          <p:nvPr/>
        </p:nvSpPr>
        <p:spPr>
          <a:xfrm>
            <a:off x="739402" y="5092880"/>
            <a:ext cx="1101029" cy="27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23" name="矩形 122"/>
          <p:cNvSpPr/>
          <p:nvPr/>
        </p:nvSpPr>
        <p:spPr>
          <a:xfrm>
            <a:off x="475928" y="5073823"/>
            <a:ext cx="177247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i="1" dirty="0" smtClean="0"/>
              <a:t>            title</a:t>
            </a:r>
            <a:endParaRPr lang="en-US" altLang="zh-TW" sz="1400" i="1" dirty="0"/>
          </a:p>
        </p:txBody>
      </p:sp>
      <p:sp>
        <p:nvSpPr>
          <p:cNvPr id="124" name="矩形 123"/>
          <p:cNvSpPr/>
          <p:nvPr/>
        </p:nvSpPr>
        <p:spPr>
          <a:xfrm>
            <a:off x="739402" y="5544673"/>
            <a:ext cx="1101029" cy="272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475928" y="5525616"/>
            <a:ext cx="177247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i="1" dirty="0" smtClean="0"/>
              <a:t>           plot</a:t>
            </a:r>
            <a:endParaRPr lang="en-US" altLang="zh-TW" sz="1400" i="1" dirty="0"/>
          </a:p>
        </p:txBody>
      </p:sp>
      <p:sp>
        <p:nvSpPr>
          <p:cNvPr id="126" name="矩形 125"/>
          <p:cNvSpPr/>
          <p:nvPr/>
        </p:nvSpPr>
        <p:spPr>
          <a:xfrm>
            <a:off x="689471" y="1700808"/>
            <a:ext cx="1074217" cy="3227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矩形 126"/>
          <p:cNvSpPr/>
          <p:nvPr/>
        </p:nvSpPr>
        <p:spPr>
          <a:xfrm>
            <a:off x="1879980" y="1700808"/>
            <a:ext cx="1107844" cy="3227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矩形 127"/>
          <p:cNvSpPr/>
          <p:nvPr/>
        </p:nvSpPr>
        <p:spPr>
          <a:xfrm>
            <a:off x="841871" y="3322272"/>
            <a:ext cx="960289" cy="3227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/>
          <p:cNvSpPr/>
          <p:nvPr/>
        </p:nvSpPr>
        <p:spPr>
          <a:xfrm>
            <a:off x="1907704" y="3322272"/>
            <a:ext cx="3672408" cy="3227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Straight Arrow Connector 9"/>
          <p:cNvCxnSpPr/>
          <p:nvPr/>
        </p:nvCxnSpPr>
        <p:spPr>
          <a:xfrm>
            <a:off x="1547664" y="5255536"/>
            <a:ext cx="1276411" cy="27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834619" y="5013176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H(RM</a:t>
            </a:r>
            <a:r>
              <a:rPr lang="en-US" altLang="zh-TW" baseline="-25000" dirty="0"/>
              <a:t>Q</a:t>
            </a:r>
            <a:r>
              <a:rPr lang="en-US" altLang="zh-TW" dirty="0" smtClean="0"/>
              <a:t>||D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-A</a:t>
            </a:r>
            <a:r>
              <a:rPr lang="en-US" altLang="zh-TW" baseline="-25000" dirty="0" smtClean="0"/>
              <a:t>title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4" name="矩形 33"/>
          <p:cNvSpPr/>
          <p:nvPr/>
        </p:nvSpPr>
        <p:spPr>
          <a:xfrm>
            <a:off x="6843903" y="5429376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H(RM</a:t>
            </a:r>
            <a:r>
              <a:rPr lang="en-US" altLang="zh-TW" baseline="-25000" dirty="0"/>
              <a:t>Q</a:t>
            </a:r>
            <a:r>
              <a:rPr lang="en-US" altLang="zh-TW" dirty="0" smtClean="0"/>
              <a:t>||D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-A</a:t>
            </a:r>
            <a:r>
              <a:rPr lang="en-US" altLang="zh-TW" baseline="-25000" dirty="0" smtClean="0"/>
              <a:t>plot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6" name="矩形 35"/>
          <p:cNvSpPr/>
          <p:nvPr/>
        </p:nvSpPr>
        <p:spPr>
          <a:xfrm>
            <a:off x="7573513" y="5805264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37" name="Right Arrow 58"/>
          <p:cNvSpPr/>
          <p:nvPr/>
        </p:nvSpPr>
        <p:spPr>
          <a:xfrm>
            <a:off x="6300192" y="5230384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矩形 37"/>
          <p:cNvSpPr/>
          <p:nvPr/>
        </p:nvSpPr>
        <p:spPr>
          <a:xfrm>
            <a:off x="6300192" y="4221088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1600" b="1" dirty="0">
                <a:ea typeface="新細明體" charset="-120"/>
              </a:rPr>
              <a:t>Resource</a:t>
            </a:r>
          </a:p>
          <a:p>
            <a:pPr algn="ctr" eaLnBrk="0" hangingPunct="0"/>
            <a:r>
              <a:rPr lang="en-US" altLang="zh-TW" sz="1600" b="1" dirty="0">
                <a:ea typeface="新細明體" charset="-120"/>
              </a:rPr>
              <a:t>Score</a:t>
            </a:r>
            <a:endParaRPr lang="en-US" altLang="zh-TW" sz="1600" b="1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89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/>
      <p:bldP spid="2" grpId="0"/>
      <p:bldP spid="19" grpId="0" animBg="1"/>
      <p:bldP spid="20" grpId="0"/>
      <p:bldP spid="21" grpId="0"/>
      <p:bldP spid="25" grpId="0" animBg="1"/>
      <p:bldP spid="25" grpId="1" animBg="1"/>
      <p:bldP spid="115" grpId="0" animBg="1"/>
      <p:bldP spid="117" grpId="0" animBg="1"/>
      <p:bldP spid="118" grpId="0"/>
      <p:bldP spid="119" grpId="0" animBg="1"/>
      <p:bldP spid="120" grpId="0"/>
      <p:bldP spid="121" grpId="0" animBg="1"/>
      <p:bldP spid="122" grpId="0" animBg="1"/>
      <p:bldP spid="123" grpId="0"/>
      <p:bldP spid="124" grpId="0" animBg="1"/>
      <p:bldP spid="125" grpId="0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33" grpId="0"/>
      <p:bldP spid="34" grpId="0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29600" cy="6633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Edge-Specific Relevance Models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5860"/>
            <a:ext cx="8186766" cy="70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A set of feedback resources F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are retrieved from an inverted keyword index:</a:t>
            </a:r>
          </a:p>
          <a:p>
            <a:pPr>
              <a:buNone/>
            </a:pPr>
            <a:r>
              <a:rPr lang="en-US" sz="1600" dirty="0" smtClean="0"/>
              <a:t>Edge-specific relevance model for each unique edge </a:t>
            </a:r>
            <a:r>
              <a:rPr lang="en-US" sz="1600" i="1" dirty="0" smtClean="0"/>
              <a:t>e</a:t>
            </a:r>
            <a:r>
              <a:rPr lang="en-US" sz="1600" dirty="0" smtClean="0"/>
              <a:t>:</a:t>
            </a:r>
            <a:endParaRPr lang="de-DE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953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022748" y="2060848"/>
            <a:ext cx="4476750" cy="1125091"/>
          </a:xfrm>
          <a:custGeom>
            <a:avLst/>
            <a:gdLst>
              <a:gd name="connsiteX0" fmla="*/ 0 w 4476750"/>
              <a:gd name="connsiteY0" fmla="*/ 790575 h 790575"/>
              <a:gd name="connsiteX1" fmla="*/ 4476750 w 4476750"/>
              <a:gd name="connsiteY1" fmla="*/ 790575 h 790575"/>
              <a:gd name="connsiteX2" fmla="*/ 4476750 w 4476750"/>
              <a:gd name="connsiteY2" fmla="*/ 0 h 790575"/>
              <a:gd name="connsiteX3" fmla="*/ 2257425 w 4476750"/>
              <a:gd name="connsiteY3" fmla="*/ 0 h 790575"/>
              <a:gd name="connsiteX4" fmla="*/ 2257425 w 4476750"/>
              <a:gd name="connsiteY4" fmla="*/ 447675 h 790575"/>
              <a:gd name="connsiteX5" fmla="*/ 9525 w 4476750"/>
              <a:gd name="connsiteY5" fmla="*/ 447675 h 790575"/>
              <a:gd name="connsiteX6" fmla="*/ 0 w 4476750"/>
              <a:gd name="connsiteY6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750" h="790575">
                <a:moveTo>
                  <a:pt x="0" y="790575"/>
                </a:moveTo>
                <a:lnTo>
                  <a:pt x="4476750" y="790575"/>
                </a:lnTo>
                <a:lnTo>
                  <a:pt x="4476750" y="0"/>
                </a:lnTo>
                <a:lnTo>
                  <a:pt x="2257425" y="0"/>
                </a:lnTo>
                <a:lnTo>
                  <a:pt x="2257425" y="447675"/>
                </a:lnTo>
                <a:lnTo>
                  <a:pt x="9525" y="447675"/>
                </a:lnTo>
                <a:lnTo>
                  <a:pt x="0" y="790575"/>
                </a:lnTo>
                <a:close/>
              </a:path>
            </a:pathLst>
          </a:custGeom>
          <a:solidFill>
            <a:srgbClr val="FFF1C7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2022748" y="1988840"/>
            <a:ext cx="2238375" cy="748456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2645561" y="4517670"/>
            <a:ext cx="1496000" cy="711530"/>
            <a:chOff x="2339752" y="4517670"/>
            <a:chExt cx="1496000" cy="711530"/>
          </a:xfrm>
        </p:grpSpPr>
        <p:sp>
          <p:nvSpPr>
            <p:cNvPr id="92" name="Ellipse 4"/>
            <p:cNvSpPr/>
            <p:nvPr/>
          </p:nvSpPr>
          <p:spPr>
            <a:xfrm>
              <a:off x="2924366" y="451767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p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4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Audrey Hepburn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96" name="Textfeld 98"/>
            <p:cNvSpPr txBox="1"/>
            <p:nvPr/>
          </p:nvSpPr>
          <p:spPr>
            <a:xfrm>
              <a:off x="2483768" y="4725144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98" name="Gerade Verbindung mit Pfeil 139"/>
            <p:cNvCxnSpPr>
              <a:stCxn id="92" idx="3"/>
              <a:endCxn id="94" idx="0"/>
            </p:cNvCxnSpPr>
            <p:nvPr/>
          </p:nvCxnSpPr>
          <p:spPr>
            <a:xfrm flipH="1">
              <a:off x="2692952" y="4756223"/>
              <a:ext cx="272343" cy="259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bgerundetes Rechteck 26"/>
            <p:cNvSpPr/>
            <p:nvPr/>
          </p:nvSpPr>
          <p:spPr>
            <a:xfrm>
              <a:off x="3073512" y="501317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Ixelles Belgium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07" name="Textfeld 98"/>
            <p:cNvSpPr txBox="1"/>
            <p:nvPr/>
          </p:nvSpPr>
          <p:spPr>
            <a:xfrm>
              <a:off x="3203848" y="4725144"/>
              <a:ext cx="631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birthplace</a:t>
              </a:r>
              <a:endParaRPr lang="de-DE" sz="800" noProof="1"/>
            </a:p>
          </p:txBody>
        </p:sp>
        <p:cxnSp>
          <p:nvCxnSpPr>
            <p:cNvPr id="108" name="Gerade Verbindung mit Pfeil 139"/>
            <p:cNvCxnSpPr>
              <a:stCxn id="92" idx="5"/>
              <a:endCxn id="105" idx="0"/>
            </p:cNvCxnSpPr>
            <p:nvPr/>
          </p:nvCxnSpPr>
          <p:spPr>
            <a:xfrm>
              <a:off x="3162919" y="4756223"/>
              <a:ext cx="263793" cy="25695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2555776" y="5417229"/>
            <a:ext cx="1732289" cy="1098756"/>
            <a:chOff x="2321975" y="5417229"/>
            <a:chExt cx="1732289" cy="1098756"/>
          </a:xfrm>
        </p:grpSpPr>
        <p:sp>
          <p:nvSpPr>
            <p:cNvPr id="112" name="Ellipse 4"/>
            <p:cNvSpPr/>
            <p:nvPr/>
          </p:nvSpPr>
          <p:spPr>
            <a:xfrm>
              <a:off x="2636334" y="5445224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m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3" name="Abgerundetes Rechteck 26"/>
            <p:cNvSpPr/>
            <p:nvPr/>
          </p:nvSpPr>
          <p:spPr>
            <a:xfrm>
              <a:off x="3347864" y="5464274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The Holiday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14" name="Textfeld 98"/>
            <p:cNvSpPr txBox="1"/>
            <p:nvPr/>
          </p:nvSpPr>
          <p:spPr>
            <a:xfrm>
              <a:off x="2858882" y="5417229"/>
              <a:ext cx="3449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title</a:t>
              </a:r>
              <a:endParaRPr lang="de-DE" sz="800" noProof="1"/>
            </a:p>
          </p:txBody>
        </p:sp>
        <p:cxnSp>
          <p:nvCxnSpPr>
            <p:cNvPr id="115" name="Gerade Verbindung mit Pfeil 139"/>
            <p:cNvCxnSpPr>
              <a:stCxn id="112" idx="6"/>
              <a:endCxn id="113" idx="1"/>
            </p:cNvCxnSpPr>
            <p:nvPr/>
          </p:nvCxnSpPr>
          <p:spPr>
            <a:xfrm flipV="1">
              <a:off x="2915816" y="5571146"/>
              <a:ext cx="432048" cy="138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bgerundetes Rechteck 26"/>
            <p:cNvSpPr/>
            <p:nvPr/>
          </p:nvSpPr>
          <p:spPr>
            <a:xfrm>
              <a:off x="2321975" y="6003379"/>
              <a:ext cx="906256" cy="5126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Iris swaps her cottage for the holiday along the next two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17" name="Textfeld 98"/>
            <p:cNvSpPr txBox="1"/>
            <p:nvPr/>
          </p:nvSpPr>
          <p:spPr>
            <a:xfrm>
              <a:off x="2771800" y="5733256"/>
              <a:ext cx="35137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plot</a:t>
              </a:r>
              <a:endParaRPr lang="de-DE" sz="800" noProof="1"/>
            </a:p>
          </p:txBody>
        </p:sp>
        <p:cxnSp>
          <p:nvCxnSpPr>
            <p:cNvPr id="118" name="Gerade Verbindung mit Pfeil 139"/>
            <p:cNvCxnSpPr>
              <a:stCxn id="112" idx="4"/>
              <a:endCxn id="116" idx="0"/>
            </p:cNvCxnSpPr>
            <p:nvPr/>
          </p:nvCxnSpPr>
          <p:spPr>
            <a:xfrm flipH="1">
              <a:off x="2775103" y="5724706"/>
              <a:ext cx="972" cy="27867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2717569" y="3961631"/>
            <a:ext cx="1584176" cy="278507"/>
            <a:chOff x="2411760" y="3961631"/>
            <a:chExt cx="1584176" cy="278507"/>
          </a:xfrm>
        </p:grpSpPr>
        <p:sp>
          <p:nvSpPr>
            <p:cNvPr id="132" name="Rectangle 6"/>
            <p:cNvSpPr>
              <a:spLocks noChangeArrowheads="1"/>
            </p:cNvSpPr>
            <p:nvPr/>
          </p:nvSpPr>
          <p:spPr bwMode="auto">
            <a:xfrm>
              <a:off x="2959100" y="3961631"/>
              <a:ext cx="2244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de-DE" sz="1600" baseline="-25000" dirty="0" smtClean="0">
                  <a:latin typeface="Arial" pitchFamily="34" charset="0"/>
                  <a:cs typeface="Arial" pitchFamily="34" charset="0"/>
                </a:rPr>
                <a:t>R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2411760" y="4240138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3581665" y="63093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…..</a:t>
            </a:r>
            <a:endParaRPr lang="de-DE" sz="1400" b="1" dirty="0"/>
          </a:p>
        </p:txBody>
      </p:sp>
      <p:cxnSp>
        <p:nvCxnSpPr>
          <p:cNvPr id="111" name="Straight Connector 133"/>
          <p:cNvCxnSpPr/>
          <p:nvPr/>
        </p:nvCxnSpPr>
        <p:spPr>
          <a:xfrm>
            <a:off x="4499992" y="4240138"/>
            <a:ext cx="42484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28184" y="4424397"/>
                <a:ext cx="2664296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smtClean="0"/>
                  <a:t>p1 </a:t>
                </a:r>
                <a:r>
                  <a:rPr lang="zh-TW" altLang="zh-TW" sz="2000" baseline="-25000" dirty="0"/>
                  <a:t>→ </a:t>
                </a:r>
                <a:r>
                  <a:rPr lang="en-US" altLang="zh-TW" sz="2000" baseline="-25000" dirty="0"/>
                  <a:t>a </a:t>
                </a:r>
                <a:r>
                  <a:rPr lang="en-US" altLang="zh-TW" sz="2000" dirty="0"/>
                  <a:t>(</a:t>
                </a:r>
                <a:r>
                  <a:rPr lang="en-US" altLang="zh-TW" sz="2000" dirty="0" err="1"/>
                  <a:t>audrey</a:t>
                </a:r>
                <a:r>
                  <a:rPr lang="en-US" altLang="zh-TW" sz="2000" dirty="0"/>
                  <a:t> | a) 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24397"/>
                <a:ext cx="2664296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2517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feld 98"/>
          <p:cNvSpPr txBox="1"/>
          <p:nvPr/>
        </p:nvSpPr>
        <p:spPr>
          <a:xfrm>
            <a:off x="6577522" y="4505697"/>
            <a:ext cx="44275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name</a:t>
            </a:r>
            <a:endParaRPr lang="de-DE" sz="8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矩形 119"/>
              <p:cNvSpPr/>
              <p:nvPr/>
            </p:nvSpPr>
            <p:spPr>
              <a:xfrm>
                <a:off x="6228184" y="4937745"/>
                <a:ext cx="3096344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smtClean="0"/>
                  <a:t>p1 </a:t>
                </a:r>
                <a:r>
                  <a:rPr lang="zh-TW" altLang="zh-TW" sz="2000" baseline="-25000" dirty="0"/>
                  <a:t>→ </a:t>
                </a:r>
                <a:r>
                  <a:rPr lang="en-US" altLang="zh-TW" sz="2000" baseline="-25000" dirty="0"/>
                  <a:t>a </a:t>
                </a:r>
                <a:r>
                  <a:rPr lang="en-US" altLang="zh-TW" sz="2000" dirty="0" smtClean="0"/>
                  <a:t>(</a:t>
                </a:r>
                <a:r>
                  <a:rPr lang="en-US" altLang="zh-TW" sz="2000" dirty="0" err="1" smtClean="0"/>
                  <a:t>hepbum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| a) 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120" name="矩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937745"/>
                <a:ext cx="3096344" cy="526939"/>
              </a:xfrm>
              <a:prstGeom prst="rect">
                <a:avLst/>
              </a:prstGeom>
              <a:blipFill rotWithShape="1">
                <a:blip r:embed="rId5"/>
                <a:stretch>
                  <a:fillRect l="-2165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feld 98"/>
          <p:cNvSpPr txBox="1"/>
          <p:nvPr/>
        </p:nvSpPr>
        <p:spPr>
          <a:xfrm>
            <a:off x="6588224" y="5010333"/>
            <a:ext cx="44275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name</a:t>
            </a:r>
            <a:endParaRPr lang="de-DE" sz="8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 121"/>
              <p:cNvSpPr/>
              <p:nvPr/>
            </p:nvSpPr>
            <p:spPr>
              <a:xfrm>
                <a:off x="6228184" y="5490926"/>
                <a:ext cx="3096344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smtClean="0"/>
                  <a:t>m3 </a:t>
                </a:r>
                <a:r>
                  <a:rPr lang="zh-TW" altLang="zh-TW" sz="2000" baseline="-25000" dirty="0"/>
                  <a:t>→ </a:t>
                </a:r>
                <a:r>
                  <a:rPr lang="en-US" altLang="zh-TW" sz="2000" baseline="-25000" dirty="0"/>
                  <a:t>a </a:t>
                </a:r>
                <a:r>
                  <a:rPr lang="en-US" altLang="zh-TW" sz="2000" dirty="0" smtClean="0"/>
                  <a:t>(holiday </a:t>
                </a:r>
                <a:r>
                  <a:rPr lang="en-US" altLang="zh-TW" sz="2000" dirty="0"/>
                  <a:t>| a) 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122" name="矩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490926"/>
                <a:ext cx="3096344" cy="526939"/>
              </a:xfrm>
              <a:prstGeom prst="rect">
                <a:avLst/>
              </a:prstGeom>
              <a:blipFill rotWithShape="1">
                <a:blip r:embed="rId6"/>
                <a:stretch>
                  <a:fillRect l="-2165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162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xtfeld 98"/>
          <p:cNvSpPr txBox="1"/>
          <p:nvPr/>
        </p:nvSpPr>
        <p:spPr>
          <a:xfrm>
            <a:off x="6668894" y="5586397"/>
            <a:ext cx="351378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plot</a:t>
            </a:r>
            <a:endParaRPr lang="de-DE" sz="800" noProof="1"/>
          </a:p>
        </p:txBody>
      </p:sp>
      <p:sp>
        <p:nvSpPr>
          <p:cNvPr id="153" name="AutoShape 3"/>
          <p:cNvSpPr>
            <a:spLocks noChangeAspect="1" noChangeArrowheads="1" noTextEdit="1"/>
          </p:cNvSpPr>
          <p:nvPr/>
        </p:nvSpPr>
        <p:spPr bwMode="auto">
          <a:xfrm>
            <a:off x="102518" y="3793951"/>
            <a:ext cx="2381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54" name="Group 134"/>
          <p:cNvGrpSpPr/>
          <p:nvPr/>
        </p:nvGrpSpPr>
        <p:grpSpPr>
          <a:xfrm>
            <a:off x="215231" y="3959051"/>
            <a:ext cx="2162175" cy="282575"/>
            <a:chOff x="76201" y="3959051"/>
            <a:chExt cx="2162175" cy="282575"/>
          </a:xfrm>
        </p:grpSpPr>
        <p:sp>
          <p:nvSpPr>
            <p:cNvPr id="155" name="Rectangle 5"/>
            <p:cNvSpPr>
              <a:spLocks noChangeArrowheads="1"/>
            </p:cNvSpPr>
            <p:nvPr/>
          </p:nvSpPr>
          <p:spPr bwMode="auto">
            <a:xfrm>
              <a:off x="76201" y="4232101"/>
              <a:ext cx="2162175" cy="952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Rectangle 6"/>
            <p:cNvSpPr>
              <a:spLocks noChangeArrowheads="1"/>
            </p:cNvSpPr>
            <p:nvPr/>
          </p:nvSpPr>
          <p:spPr bwMode="auto">
            <a:xfrm>
              <a:off x="472530" y="3959051"/>
              <a:ext cx="13016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Inverted Index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492958" y="2129147"/>
            <a:ext cx="2271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/>
              <a:t>Importance of data for query</a:t>
            </a:r>
          </a:p>
        </p:txBody>
      </p:sp>
      <p:sp>
        <p:nvSpPr>
          <p:cNvPr id="5" name="矩形 4"/>
          <p:cNvSpPr/>
          <p:nvPr/>
        </p:nvSpPr>
        <p:spPr>
          <a:xfrm>
            <a:off x="1929533" y="1990647"/>
            <a:ext cx="2422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/>
              <a:t>Probability of word in </a:t>
            </a:r>
            <a:r>
              <a:rPr lang="en-US" altLang="zh-TW" sz="1200" b="1" dirty="0" smtClean="0"/>
              <a:t>attribute</a:t>
            </a:r>
            <a:endParaRPr lang="en-US" altLang="zh-TW" sz="1200" b="1" dirty="0"/>
          </a:p>
        </p:txBody>
      </p:sp>
      <p:sp>
        <p:nvSpPr>
          <p:cNvPr id="10" name="矩形 9"/>
          <p:cNvSpPr/>
          <p:nvPr/>
        </p:nvSpPr>
        <p:spPr>
          <a:xfrm>
            <a:off x="215230" y="3405822"/>
            <a:ext cx="5436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en-US" altLang="zh-TW" sz="1400" dirty="0"/>
              <a:t>Q = { Hepburn, Holiday } , </a:t>
            </a:r>
            <a:r>
              <a:rPr lang="de-DE" altLang="zh-TW" sz="1400" dirty="0"/>
              <a:t>F</a:t>
            </a:r>
            <a:r>
              <a:rPr lang="de-DE" altLang="zh-TW" sz="1400" baseline="-25000" dirty="0"/>
              <a:t>R</a:t>
            </a:r>
            <a:r>
              <a:rPr lang="de-DE" altLang="zh-TW" sz="1400" dirty="0"/>
              <a:t> = </a:t>
            </a:r>
            <a:r>
              <a:rPr lang="de-DE" altLang="zh-TW" sz="1400" dirty="0" smtClean="0"/>
              <a:t>{ </a:t>
            </a:r>
            <a:r>
              <a:rPr lang="de-DE" altLang="zh-TW" sz="1400" dirty="0"/>
              <a:t>p</a:t>
            </a:r>
            <a:r>
              <a:rPr lang="de-DE" altLang="zh-TW" sz="1400" baseline="-25000" dirty="0"/>
              <a:t>1</a:t>
            </a:r>
            <a:r>
              <a:rPr lang="de-DE" altLang="zh-TW" sz="1400" dirty="0"/>
              <a:t>, p</a:t>
            </a:r>
            <a:r>
              <a:rPr lang="de-DE" altLang="zh-TW" sz="1400" baseline="-25000" dirty="0"/>
              <a:t>4</a:t>
            </a:r>
            <a:r>
              <a:rPr lang="de-DE" altLang="zh-TW" sz="1400" dirty="0"/>
              <a:t>, m</a:t>
            </a:r>
            <a:r>
              <a:rPr lang="de-DE" altLang="zh-TW" sz="1400" baseline="-25000" dirty="0"/>
              <a:t>1 </a:t>
            </a:r>
            <a:r>
              <a:rPr lang="de-DE" altLang="zh-TW" sz="1400" baseline="-25000" dirty="0" smtClean="0"/>
              <a:t>, </a:t>
            </a:r>
            <a:r>
              <a:rPr lang="de-DE" altLang="zh-TW" sz="1400" dirty="0" smtClean="0"/>
              <a:t>m</a:t>
            </a:r>
            <a:r>
              <a:rPr lang="de-DE" altLang="zh-TW" sz="1400" baseline="-25000" dirty="0" smtClean="0"/>
              <a:t>2 </a:t>
            </a:r>
            <a:r>
              <a:rPr lang="de-DE" altLang="zh-TW" sz="1400" dirty="0" smtClean="0"/>
              <a:t>, m</a:t>
            </a:r>
            <a:r>
              <a:rPr lang="de-DE" altLang="zh-TW" sz="1400" baseline="-25000" dirty="0" smtClean="0"/>
              <a:t>3,</a:t>
            </a:r>
            <a:r>
              <a:rPr lang="de-DE" altLang="zh-TW" sz="1400" dirty="0"/>
              <a:t> , </a:t>
            </a:r>
            <a:r>
              <a:rPr lang="de-DE" altLang="zh-TW" sz="1400" dirty="0" smtClean="0"/>
              <a:t>p</a:t>
            </a:r>
            <a:r>
              <a:rPr lang="de-DE" altLang="zh-TW" sz="1400" baseline="-25000" dirty="0" smtClean="0"/>
              <a:t>2</a:t>
            </a:r>
            <a:r>
              <a:rPr lang="de-DE" altLang="zh-TW" sz="1400" dirty="0" smtClean="0"/>
              <a:t>m</a:t>
            </a:r>
            <a:r>
              <a:rPr lang="de-DE" altLang="zh-TW" sz="1400" baseline="-25000" dirty="0"/>
              <a:t>2 </a:t>
            </a:r>
            <a:r>
              <a:rPr lang="de-DE" altLang="zh-TW" sz="1400" dirty="0"/>
              <a:t>}</a:t>
            </a:r>
          </a:p>
        </p:txBody>
      </p:sp>
      <p:sp>
        <p:nvSpPr>
          <p:cNvPr id="11" name="矩形 10"/>
          <p:cNvSpPr/>
          <p:nvPr/>
        </p:nvSpPr>
        <p:spPr>
          <a:xfrm>
            <a:off x="173634" y="4317941"/>
            <a:ext cx="2454149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400" dirty="0"/>
              <a:t>princess </a:t>
            </a:r>
            <a:r>
              <a:rPr lang="zh-TW" altLang="zh-TW" sz="1400" dirty="0"/>
              <a:t>→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, p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m</a:t>
            </a:r>
            <a:r>
              <a:rPr lang="en-US" altLang="zh-TW" sz="1400" baseline="-25000" dirty="0"/>
              <a:t>1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en-US" altLang="zh-TW" sz="1400" dirty="0"/>
              <a:t>breakfast </a:t>
            </a:r>
            <a:r>
              <a:rPr lang="zh-TW" altLang="zh-TW" sz="1400" dirty="0"/>
              <a:t>→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3</a:t>
            </a:r>
            <a:r>
              <a:rPr lang="en-US" altLang="zh-TW" sz="1400" dirty="0"/>
              <a:t> 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en-US" altLang="zh-TW" sz="1400" dirty="0" err="1"/>
              <a:t>hepburn</a:t>
            </a:r>
            <a:r>
              <a:rPr lang="en-US" altLang="zh-TW" sz="1400" dirty="0"/>
              <a:t> </a:t>
            </a:r>
            <a:r>
              <a:rPr lang="zh-TW" altLang="zh-TW" sz="1400" dirty="0"/>
              <a:t>→ </a:t>
            </a:r>
            <a:r>
              <a:rPr lang="en-US" altLang="zh-TW" sz="1400" dirty="0"/>
              <a:t>p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,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p</a:t>
            </a:r>
            <a:r>
              <a:rPr lang="en-US" altLang="zh-TW" sz="1400" baseline="-25000" dirty="0"/>
              <a:t>4</a:t>
            </a:r>
            <a:r>
              <a:rPr lang="en-US" altLang="zh-TW" sz="1400" dirty="0"/>
              <a:t> ,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,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p</a:t>
            </a:r>
            <a:r>
              <a:rPr lang="en-US" altLang="zh-TW" sz="1400" baseline="-25000" dirty="0"/>
              <a:t>2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2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en-US" altLang="zh-TW" sz="1400" dirty="0" err="1"/>
              <a:t>melbourne</a:t>
            </a:r>
            <a:r>
              <a:rPr lang="en-US" altLang="zh-TW" sz="1400" dirty="0"/>
              <a:t> </a:t>
            </a:r>
            <a:r>
              <a:rPr lang="zh-TW" altLang="zh-TW" sz="1400" dirty="0"/>
              <a:t>→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en-US" altLang="zh-TW" sz="1400" dirty="0"/>
              <a:t>holiday </a:t>
            </a:r>
            <a:r>
              <a:rPr lang="zh-TW" altLang="zh-TW" sz="1400" dirty="0"/>
              <a:t>→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,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2</a:t>
            </a:r>
            <a:r>
              <a:rPr lang="en-US" altLang="zh-TW" sz="1400" dirty="0"/>
              <a:t> ,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3</a:t>
            </a:r>
            <a:endParaRPr lang="zh-TW" altLang="zh-TW" sz="1400" dirty="0"/>
          </a:p>
          <a:p>
            <a:pPr>
              <a:lnSpc>
                <a:spcPct val="150000"/>
              </a:lnSpc>
            </a:pPr>
            <a:r>
              <a:rPr lang="en-US" altLang="zh-TW" sz="1400" dirty="0" err="1"/>
              <a:t>ann</a:t>
            </a:r>
            <a:r>
              <a:rPr lang="en-US" altLang="zh-TW" sz="1400" dirty="0"/>
              <a:t> </a:t>
            </a:r>
            <a:r>
              <a:rPr lang="zh-TW" altLang="zh-TW" sz="1400" dirty="0"/>
              <a:t>→ </a:t>
            </a:r>
            <a:r>
              <a:rPr lang="en-US" altLang="zh-TW" sz="1400" dirty="0"/>
              <a:t>m</a:t>
            </a:r>
            <a:r>
              <a:rPr lang="en-US" altLang="zh-TW" sz="1400" baseline="-25000" dirty="0"/>
              <a:t>1</a:t>
            </a:r>
            <a:r>
              <a:rPr lang="en-US" altLang="zh-TW" sz="1400" dirty="0"/>
              <a:t> </a:t>
            </a:r>
            <a:endParaRPr lang="zh-TW" altLang="zh-TW" sz="1400" dirty="0"/>
          </a:p>
        </p:txBody>
      </p:sp>
      <p:sp>
        <p:nvSpPr>
          <p:cNvPr id="123" name="矩形 122"/>
          <p:cNvSpPr/>
          <p:nvPr/>
        </p:nvSpPr>
        <p:spPr>
          <a:xfrm>
            <a:off x="94167" y="5015455"/>
            <a:ext cx="2389602" cy="37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107504" y="5574265"/>
            <a:ext cx="2389602" cy="37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7" name="Group 129"/>
          <p:cNvGrpSpPr/>
          <p:nvPr/>
        </p:nvGrpSpPr>
        <p:grpSpPr>
          <a:xfrm>
            <a:off x="4788024" y="4517670"/>
            <a:ext cx="864096" cy="711530"/>
            <a:chOff x="2339752" y="4517670"/>
            <a:chExt cx="864096" cy="711530"/>
          </a:xfrm>
        </p:grpSpPr>
        <p:sp>
          <p:nvSpPr>
            <p:cNvPr id="68" name="Ellipse 4"/>
            <p:cNvSpPr/>
            <p:nvPr/>
          </p:nvSpPr>
          <p:spPr>
            <a:xfrm>
              <a:off x="2924366" y="451767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p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9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Audrey Hepburn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70" name="Textfeld 98"/>
            <p:cNvSpPr txBox="1"/>
            <p:nvPr/>
          </p:nvSpPr>
          <p:spPr>
            <a:xfrm>
              <a:off x="2483768" y="4725144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71" name="Gerade Verbindung mit Pfeil 139"/>
            <p:cNvCxnSpPr>
              <a:stCxn id="68" idx="3"/>
              <a:endCxn id="69" idx="0"/>
            </p:cNvCxnSpPr>
            <p:nvPr/>
          </p:nvCxnSpPr>
          <p:spPr>
            <a:xfrm flipH="1">
              <a:off x="2692952" y="4756223"/>
              <a:ext cx="272343" cy="259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128"/>
          <p:cNvGrpSpPr/>
          <p:nvPr/>
        </p:nvGrpSpPr>
        <p:grpSpPr>
          <a:xfrm>
            <a:off x="4788024" y="5401211"/>
            <a:ext cx="906256" cy="1070761"/>
            <a:chOff x="2321975" y="5445224"/>
            <a:chExt cx="906256" cy="1070761"/>
          </a:xfrm>
        </p:grpSpPr>
        <p:sp>
          <p:nvSpPr>
            <p:cNvPr id="76" name="Ellipse 4"/>
            <p:cNvSpPr/>
            <p:nvPr/>
          </p:nvSpPr>
          <p:spPr>
            <a:xfrm>
              <a:off x="2636334" y="5445224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m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0" name="Abgerundetes Rechteck 26"/>
            <p:cNvSpPr/>
            <p:nvPr/>
          </p:nvSpPr>
          <p:spPr>
            <a:xfrm>
              <a:off x="2321975" y="6003379"/>
              <a:ext cx="906256" cy="5126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Iris swaps her cottage for the holiday along the next two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81" name="Textfeld 98"/>
            <p:cNvSpPr txBox="1"/>
            <p:nvPr/>
          </p:nvSpPr>
          <p:spPr>
            <a:xfrm>
              <a:off x="2771800" y="5733256"/>
              <a:ext cx="35137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plot</a:t>
              </a:r>
              <a:endParaRPr lang="de-DE" sz="800" noProof="1"/>
            </a:p>
          </p:txBody>
        </p:sp>
        <p:cxnSp>
          <p:nvCxnSpPr>
            <p:cNvPr id="82" name="Gerade Verbindung mit Pfeil 139"/>
            <p:cNvCxnSpPr>
              <a:stCxn id="76" idx="4"/>
              <a:endCxn id="80" idx="0"/>
            </p:cNvCxnSpPr>
            <p:nvPr/>
          </p:nvCxnSpPr>
          <p:spPr>
            <a:xfrm flipH="1">
              <a:off x="2775103" y="5724706"/>
              <a:ext cx="972" cy="27867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3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44" grpId="0"/>
      <p:bldP spid="9" grpId="0"/>
      <p:bldP spid="119" grpId="0"/>
      <p:bldP spid="120" grpId="0"/>
      <p:bldP spid="121" grpId="0"/>
      <p:bldP spid="122" grpId="0"/>
      <p:bldP spid="124" grpId="0"/>
      <p:bldP spid="4" grpId="0"/>
      <p:bldP spid="5" grpId="0"/>
      <p:bldP spid="11" grpId="0"/>
      <p:bldP spid="123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0907"/>
            <a:ext cx="3757042" cy="58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29600" cy="6633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Edge-Specific Relevance Models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62" y="1412776"/>
            <a:ext cx="5953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034898" y="1215257"/>
            <a:ext cx="4476750" cy="1224136"/>
          </a:xfrm>
          <a:custGeom>
            <a:avLst/>
            <a:gdLst>
              <a:gd name="connsiteX0" fmla="*/ 0 w 4476750"/>
              <a:gd name="connsiteY0" fmla="*/ 790575 h 790575"/>
              <a:gd name="connsiteX1" fmla="*/ 4476750 w 4476750"/>
              <a:gd name="connsiteY1" fmla="*/ 790575 h 790575"/>
              <a:gd name="connsiteX2" fmla="*/ 4476750 w 4476750"/>
              <a:gd name="connsiteY2" fmla="*/ 0 h 790575"/>
              <a:gd name="connsiteX3" fmla="*/ 2257425 w 4476750"/>
              <a:gd name="connsiteY3" fmla="*/ 0 h 790575"/>
              <a:gd name="connsiteX4" fmla="*/ 2257425 w 4476750"/>
              <a:gd name="connsiteY4" fmla="*/ 447675 h 790575"/>
              <a:gd name="connsiteX5" fmla="*/ 9525 w 4476750"/>
              <a:gd name="connsiteY5" fmla="*/ 447675 h 790575"/>
              <a:gd name="connsiteX6" fmla="*/ 0 w 4476750"/>
              <a:gd name="connsiteY6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750" h="790575">
                <a:moveTo>
                  <a:pt x="0" y="790575"/>
                </a:moveTo>
                <a:lnTo>
                  <a:pt x="4476750" y="790575"/>
                </a:lnTo>
                <a:lnTo>
                  <a:pt x="4476750" y="0"/>
                </a:lnTo>
                <a:lnTo>
                  <a:pt x="2257425" y="0"/>
                </a:lnTo>
                <a:lnTo>
                  <a:pt x="2257425" y="447675"/>
                </a:lnTo>
                <a:lnTo>
                  <a:pt x="9525" y="447675"/>
                </a:lnTo>
                <a:lnTo>
                  <a:pt x="0" y="790575"/>
                </a:lnTo>
                <a:close/>
              </a:path>
            </a:pathLst>
          </a:custGeom>
          <a:solidFill>
            <a:srgbClr val="FFF1C7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US" sz="1000" dirty="0"/>
          </a:p>
        </p:txBody>
      </p:sp>
      <p:sp>
        <p:nvSpPr>
          <p:cNvPr id="76803" name="AutoShape 3"/>
          <p:cNvSpPr>
            <a:spLocks noChangeAspect="1" noChangeArrowheads="1" noTextEdit="1"/>
          </p:cNvSpPr>
          <p:nvPr/>
        </p:nvSpPr>
        <p:spPr bwMode="auto">
          <a:xfrm>
            <a:off x="-36512" y="3793951"/>
            <a:ext cx="2381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10" name="Group 129"/>
          <p:cNvGrpSpPr/>
          <p:nvPr/>
        </p:nvGrpSpPr>
        <p:grpSpPr>
          <a:xfrm>
            <a:off x="215953" y="4005064"/>
            <a:ext cx="1496000" cy="711530"/>
            <a:chOff x="2339752" y="4517670"/>
            <a:chExt cx="1496000" cy="711530"/>
          </a:xfrm>
        </p:grpSpPr>
        <p:sp>
          <p:nvSpPr>
            <p:cNvPr id="111" name="Ellipse 4"/>
            <p:cNvSpPr/>
            <p:nvPr/>
          </p:nvSpPr>
          <p:spPr>
            <a:xfrm>
              <a:off x="2924366" y="451767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p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9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Audrey Hepburn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20" name="Textfeld 98"/>
            <p:cNvSpPr txBox="1"/>
            <p:nvPr/>
          </p:nvSpPr>
          <p:spPr>
            <a:xfrm>
              <a:off x="2483768" y="4725144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121" name="Gerade Verbindung mit Pfeil 139"/>
            <p:cNvCxnSpPr>
              <a:stCxn id="111" idx="3"/>
              <a:endCxn id="119" idx="0"/>
            </p:cNvCxnSpPr>
            <p:nvPr/>
          </p:nvCxnSpPr>
          <p:spPr>
            <a:xfrm flipH="1">
              <a:off x="2692952" y="4756223"/>
              <a:ext cx="272343" cy="259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Abgerundetes Rechteck 26"/>
            <p:cNvSpPr/>
            <p:nvPr/>
          </p:nvSpPr>
          <p:spPr>
            <a:xfrm>
              <a:off x="3073512" y="501317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Ixelles Belgium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23" name="Textfeld 98"/>
            <p:cNvSpPr txBox="1"/>
            <p:nvPr/>
          </p:nvSpPr>
          <p:spPr>
            <a:xfrm>
              <a:off x="3203848" y="4725144"/>
              <a:ext cx="631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birthplace</a:t>
              </a:r>
              <a:endParaRPr lang="de-DE" sz="800" noProof="1"/>
            </a:p>
          </p:txBody>
        </p:sp>
        <p:cxnSp>
          <p:nvCxnSpPr>
            <p:cNvPr id="124" name="Gerade Verbindung mit Pfeil 139"/>
            <p:cNvCxnSpPr>
              <a:stCxn id="111" idx="5"/>
              <a:endCxn id="122" idx="0"/>
            </p:cNvCxnSpPr>
            <p:nvPr/>
          </p:nvCxnSpPr>
          <p:spPr>
            <a:xfrm>
              <a:off x="3162919" y="4756223"/>
              <a:ext cx="263793" cy="25695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8"/>
          <p:cNvGrpSpPr/>
          <p:nvPr/>
        </p:nvGrpSpPr>
        <p:grpSpPr>
          <a:xfrm>
            <a:off x="198176" y="4904623"/>
            <a:ext cx="1732289" cy="1098756"/>
            <a:chOff x="2321975" y="5417229"/>
            <a:chExt cx="1732289" cy="1098756"/>
          </a:xfrm>
        </p:grpSpPr>
        <p:sp>
          <p:nvSpPr>
            <p:cNvPr id="126" name="Ellipse 4"/>
            <p:cNvSpPr/>
            <p:nvPr/>
          </p:nvSpPr>
          <p:spPr>
            <a:xfrm>
              <a:off x="2636334" y="5445224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m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7" name="Abgerundetes Rechteck 26"/>
            <p:cNvSpPr/>
            <p:nvPr/>
          </p:nvSpPr>
          <p:spPr>
            <a:xfrm>
              <a:off x="3347864" y="5464274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The Holiday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28" name="Textfeld 98"/>
            <p:cNvSpPr txBox="1"/>
            <p:nvPr/>
          </p:nvSpPr>
          <p:spPr>
            <a:xfrm>
              <a:off x="2858882" y="5417229"/>
              <a:ext cx="3449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title</a:t>
              </a:r>
              <a:endParaRPr lang="de-DE" sz="800" noProof="1"/>
            </a:p>
          </p:txBody>
        </p:sp>
        <p:cxnSp>
          <p:nvCxnSpPr>
            <p:cNvPr id="131" name="Gerade Verbindung mit Pfeil 139"/>
            <p:cNvCxnSpPr>
              <a:stCxn id="126" idx="6"/>
              <a:endCxn id="127" idx="1"/>
            </p:cNvCxnSpPr>
            <p:nvPr/>
          </p:nvCxnSpPr>
          <p:spPr>
            <a:xfrm flipV="1">
              <a:off x="2915816" y="5571146"/>
              <a:ext cx="432048" cy="1381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bgerundetes Rechteck 26"/>
            <p:cNvSpPr/>
            <p:nvPr/>
          </p:nvSpPr>
          <p:spPr>
            <a:xfrm>
              <a:off x="2321975" y="6003379"/>
              <a:ext cx="906256" cy="5126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Iris swaps her cottage for the holiday along the next two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39" name="Textfeld 98"/>
            <p:cNvSpPr txBox="1"/>
            <p:nvPr/>
          </p:nvSpPr>
          <p:spPr>
            <a:xfrm>
              <a:off x="2771800" y="5733256"/>
              <a:ext cx="35137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plot</a:t>
              </a:r>
              <a:endParaRPr lang="de-DE" sz="800" noProof="1"/>
            </a:p>
          </p:txBody>
        </p:sp>
        <p:cxnSp>
          <p:nvCxnSpPr>
            <p:cNvPr id="142" name="Gerade Verbindung mit Pfeil 139"/>
            <p:cNvCxnSpPr>
              <a:stCxn id="126" idx="4"/>
              <a:endCxn id="133" idx="0"/>
            </p:cNvCxnSpPr>
            <p:nvPr/>
          </p:nvCxnSpPr>
          <p:spPr>
            <a:xfrm flipH="1">
              <a:off x="2775103" y="5724706"/>
              <a:ext cx="972" cy="27867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43"/>
          <p:cNvSpPr txBox="1"/>
          <p:nvPr/>
        </p:nvSpPr>
        <p:spPr>
          <a:xfrm>
            <a:off x="1224065" y="579671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…..</a:t>
            </a:r>
            <a:endParaRPr lang="de-DE" sz="1400" b="1" dirty="0"/>
          </a:p>
        </p:txBody>
      </p:sp>
      <p:cxnSp>
        <p:nvCxnSpPr>
          <p:cNvPr id="152" name="Straight Connector 133"/>
          <p:cNvCxnSpPr/>
          <p:nvPr/>
        </p:nvCxnSpPr>
        <p:spPr>
          <a:xfrm>
            <a:off x="198176" y="3717032"/>
            <a:ext cx="4608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矩形 154"/>
              <p:cNvSpPr/>
              <p:nvPr/>
            </p:nvSpPr>
            <p:spPr>
              <a:xfrm>
                <a:off x="2051720" y="4970078"/>
                <a:ext cx="3096344" cy="961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dirty="0" smtClean="0"/>
                  <a:t>P</a:t>
                </a:r>
                <a:r>
                  <a:rPr lang="en-US" altLang="zh-TW" baseline="-25000" dirty="0" smtClean="0"/>
                  <a:t>p1 </a:t>
                </a:r>
                <a:r>
                  <a:rPr lang="zh-TW" altLang="zh-TW" baseline="-25000" dirty="0"/>
                  <a:t>→ </a:t>
                </a:r>
                <a:r>
                  <a:rPr lang="en-US" altLang="zh-TW" sz="1400" baseline="-25000" dirty="0"/>
                  <a:t>a </a:t>
                </a:r>
                <a:r>
                  <a:rPr lang="en-US" altLang="zh-TW" sz="1400" dirty="0" smtClean="0"/>
                  <a:t>(</a:t>
                </a:r>
                <a:r>
                  <a:rPr lang="en-US" altLang="zh-TW" sz="1400" dirty="0" err="1" smtClean="0"/>
                  <a:t>hepbum</a:t>
                </a:r>
                <a:r>
                  <a:rPr lang="en-US" altLang="zh-TW" sz="1400" dirty="0" smtClean="0"/>
                  <a:t> </a:t>
                </a:r>
                <a:r>
                  <a:rPr lang="en-US" altLang="zh-TW" sz="1400" dirty="0"/>
                  <a:t>| </a:t>
                </a:r>
                <a:r>
                  <a:rPr lang="en-US" altLang="zh-TW" sz="1400" dirty="0" smtClean="0"/>
                  <a:t>a) (name </a:t>
                </a:r>
                <a:r>
                  <a:rPr lang="en-US" altLang="zh-TW" sz="1400" dirty="0"/>
                  <a:t>| </a:t>
                </a:r>
                <a:r>
                  <a:rPr lang="en-US" altLang="zh-TW" sz="1400" dirty="0" smtClean="0"/>
                  <a:t>p1) </a:t>
                </a:r>
                <a:endParaRPr lang="en-US" altLang="zh-TW" sz="1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TW" sz="1400" dirty="0" smtClean="0"/>
                  <a:t>=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55" name="矩形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970078"/>
                <a:ext cx="3096344" cy="961674"/>
              </a:xfrm>
              <a:prstGeom prst="rect">
                <a:avLst/>
              </a:prstGeom>
              <a:blipFill rotWithShape="1">
                <a:blip r:embed="rId5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feld 98"/>
          <p:cNvSpPr txBox="1"/>
          <p:nvPr/>
        </p:nvSpPr>
        <p:spPr>
          <a:xfrm>
            <a:off x="2401058" y="5013756"/>
            <a:ext cx="44275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name</a:t>
            </a:r>
            <a:endParaRPr lang="de-DE" sz="8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/>
              <p:cNvSpPr/>
              <p:nvPr/>
            </p:nvSpPr>
            <p:spPr>
              <a:xfrm>
                <a:off x="1979712" y="5907485"/>
                <a:ext cx="3096344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dirty="0" smtClean="0"/>
                  <a:t>P</a:t>
                </a:r>
                <a:r>
                  <a:rPr lang="en-US" altLang="zh-TW" baseline="-25000" dirty="0" smtClean="0"/>
                  <a:t>m3 </a:t>
                </a:r>
                <a:r>
                  <a:rPr lang="zh-TW" altLang="zh-TW" baseline="-25000" dirty="0"/>
                  <a:t>→ </a:t>
                </a:r>
                <a:r>
                  <a:rPr lang="en-US" altLang="zh-TW" baseline="-25000" dirty="0"/>
                  <a:t>a </a:t>
                </a:r>
                <a:r>
                  <a:rPr lang="en-US" altLang="zh-TW" sz="1400" dirty="0" smtClean="0"/>
                  <a:t>(holiday </a:t>
                </a:r>
                <a:r>
                  <a:rPr lang="en-US" altLang="zh-TW" sz="1400" dirty="0"/>
                  <a:t>| a</a:t>
                </a:r>
                <a:r>
                  <a:rPr lang="en-US" altLang="zh-TW" sz="1400" dirty="0" smtClean="0"/>
                  <a:t>)</a:t>
                </a:r>
                <a:r>
                  <a:rPr lang="en-US" altLang="zh-TW" sz="1400" dirty="0"/>
                  <a:t> (plot | m3)</a:t>
                </a:r>
                <a:r>
                  <a:rPr lang="en-US" altLang="zh-TW" sz="1400" dirty="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TW" sz="1400" dirty="0" smtClean="0"/>
                  <a:t>=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157" name="矩形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907485"/>
                <a:ext cx="3096344" cy="933332"/>
              </a:xfrm>
              <a:prstGeom prst="rect">
                <a:avLst/>
              </a:prstGeom>
              <a:blipFill rotWithShape="1">
                <a:blip r:embed="rId6"/>
                <a:stretch>
                  <a:fillRect l="-1772" b="-6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feld 98"/>
          <p:cNvSpPr txBox="1"/>
          <p:nvPr/>
        </p:nvSpPr>
        <p:spPr>
          <a:xfrm>
            <a:off x="2420422" y="5949860"/>
            <a:ext cx="351378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plot</a:t>
            </a:r>
            <a:endParaRPr lang="de-DE" sz="800" noProof="1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68" y="2609364"/>
            <a:ext cx="3669828" cy="6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142"/>
          <p:cNvGrpSpPr/>
          <p:nvPr/>
        </p:nvGrpSpPr>
        <p:grpSpPr>
          <a:xfrm>
            <a:off x="5021468" y="3429000"/>
            <a:ext cx="3943020" cy="278507"/>
            <a:chOff x="3960295" y="3957439"/>
            <a:chExt cx="4716161" cy="278507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843217" y="3957439"/>
              <a:ext cx="29719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 smtClean="0"/>
                <a:t>Edge-specific Relevance Models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cxnSp>
          <p:nvCxnSpPr>
            <p:cNvPr id="36" name="Straight Connector 140"/>
            <p:cNvCxnSpPr/>
            <p:nvPr/>
          </p:nvCxnSpPr>
          <p:spPr>
            <a:xfrm>
              <a:off x="3960295" y="4235946"/>
              <a:ext cx="47161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4596" y="3789040"/>
            <a:ext cx="39419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37"/>
          <p:cNvSpPr/>
          <p:nvPr/>
        </p:nvSpPr>
        <p:spPr>
          <a:xfrm>
            <a:off x="3527884" y="3093106"/>
            <a:ext cx="76953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>
            <a:stCxn id="38" idx="3"/>
            <a:endCxn id="4099" idx="1"/>
          </p:cNvCxnSpPr>
          <p:nvPr/>
        </p:nvCxnSpPr>
        <p:spPr>
          <a:xfrm flipV="1">
            <a:off x="4297415" y="2928970"/>
            <a:ext cx="724053" cy="344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588224" y="1412776"/>
            <a:ext cx="2271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/>
              <a:t>Importance of data for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070384" y="3838165"/>
                <a:ext cx="3096344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/>
                  <a:t>P</a:t>
                </a:r>
                <a:r>
                  <a:rPr lang="en-US" altLang="zh-TW" sz="1600" baseline="-25000" dirty="0" smtClean="0"/>
                  <a:t> </a:t>
                </a:r>
                <a:r>
                  <a:rPr lang="en-US" altLang="zh-TW" sz="1600" dirty="0" smtClean="0"/>
                  <a:t>(name | p1)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2+2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384" y="3838165"/>
                <a:ext cx="3096344" cy="526939"/>
              </a:xfrm>
              <a:prstGeom prst="rect">
                <a:avLst/>
              </a:prstGeom>
              <a:blipFill rotWithShape="1">
                <a:blip r:embed="rId9"/>
                <a:stretch>
                  <a:fillRect l="-1181" b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2051720" y="4412690"/>
                <a:ext cx="3096344" cy="528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/>
                  <a:t>P</a:t>
                </a:r>
                <a:r>
                  <a:rPr lang="en-US" altLang="zh-TW" sz="1600" baseline="-25000" dirty="0" smtClean="0"/>
                  <a:t> </a:t>
                </a:r>
                <a:r>
                  <a:rPr lang="en-US" altLang="zh-TW" sz="1600" dirty="0" smtClean="0"/>
                  <a:t>(plot | m3) =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11+2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12690"/>
                <a:ext cx="3096344" cy="528478"/>
              </a:xfrm>
              <a:prstGeom prst="rect">
                <a:avLst/>
              </a:prstGeom>
              <a:blipFill rotWithShape="1">
                <a:blip r:embed="rId10"/>
                <a:stretch>
                  <a:fillRect l="-1183" b="-2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2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1" grpId="0"/>
      <p:bldP spid="155" grpId="0"/>
      <p:bldP spid="156" grpId="0"/>
      <p:bldP spid="157" grpId="0"/>
      <p:bldP spid="160" grpId="0"/>
      <p:bldP spid="38" grpId="0" animBg="1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Edge Specific Resource Models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471464"/>
            <a:ext cx="8229600" cy="21888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Each resource (a tuple) is also represented as a RM </a:t>
            </a:r>
          </a:p>
          <a:p>
            <a:pPr lvl="1"/>
            <a:r>
              <a:rPr lang="en-US" dirty="0" smtClean="0"/>
              <a:t>final results (joint tuples) are obtained by combining resources </a:t>
            </a:r>
          </a:p>
          <a:p>
            <a:pPr>
              <a:buNone/>
            </a:pPr>
            <a:r>
              <a:rPr lang="en-US" dirty="0" smtClean="0"/>
              <a:t>Edge-specific </a:t>
            </a:r>
            <a:r>
              <a:rPr lang="de-DE" dirty="0" smtClean="0"/>
              <a:t>resource model: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65" y="2882404"/>
            <a:ext cx="66416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/>
          <p:nvPr/>
        </p:nvSpPr>
        <p:spPr>
          <a:xfrm>
            <a:off x="2113384" y="2796208"/>
            <a:ext cx="2736304" cy="662260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9" name="Rectangle 7"/>
          <p:cNvSpPr/>
          <p:nvPr/>
        </p:nvSpPr>
        <p:spPr>
          <a:xfrm>
            <a:off x="5137720" y="2796208"/>
            <a:ext cx="2160240" cy="676448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2133" y="3530476"/>
            <a:ext cx="1723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/>
              <a:t>t</a:t>
            </a:r>
            <a:r>
              <a:rPr lang="en-US" altLang="zh-TW" sz="1200" b="1" dirty="0" smtClean="0"/>
              <a:t>erms of the attribute</a:t>
            </a:r>
            <a:endParaRPr lang="en-US" altLang="zh-TW" sz="1200" b="1" dirty="0"/>
          </a:p>
        </p:txBody>
      </p:sp>
      <p:sp>
        <p:nvSpPr>
          <p:cNvPr id="11" name="矩形 10"/>
          <p:cNvSpPr/>
          <p:nvPr/>
        </p:nvSpPr>
        <p:spPr>
          <a:xfrm>
            <a:off x="5405650" y="3544376"/>
            <a:ext cx="174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terms in all attributes</a:t>
            </a:r>
            <a:endParaRPr lang="en-US" altLang="zh-TW" sz="1200" b="1" dirty="0"/>
          </a:p>
        </p:txBody>
      </p:sp>
      <p:grpSp>
        <p:nvGrpSpPr>
          <p:cNvPr id="58" name="Group 129"/>
          <p:cNvGrpSpPr/>
          <p:nvPr/>
        </p:nvGrpSpPr>
        <p:grpSpPr>
          <a:xfrm>
            <a:off x="323528" y="4959076"/>
            <a:ext cx="1237496" cy="1566268"/>
            <a:chOff x="2339752" y="4517670"/>
            <a:chExt cx="864096" cy="711530"/>
          </a:xfrm>
        </p:grpSpPr>
        <p:sp>
          <p:nvSpPr>
            <p:cNvPr id="59" name="Ellipse 4"/>
            <p:cNvSpPr/>
            <p:nvPr/>
          </p:nvSpPr>
          <p:spPr>
            <a:xfrm>
              <a:off x="2924366" y="451767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noProof="1" smtClean="0">
                  <a:solidFill>
                    <a:schemeClr val="tx1"/>
                  </a:solidFill>
                </a:rPr>
                <a:t>p</a:t>
              </a:r>
              <a:r>
                <a:rPr lang="de-DE" sz="10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noProof="1" smtClean="0">
                  <a:solidFill>
                    <a:schemeClr val="tx1"/>
                  </a:solidFill>
                </a:rPr>
                <a:t>Audrey Hepburn</a:t>
              </a:r>
              <a:endParaRPr lang="de-DE" sz="1000" noProof="1">
                <a:solidFill>
                  <a:schemeClr val="tx1"/>
                </a:solidFill>
              </a:endParaRPr>
            </a:p>
          </p:txBody>
        </p:sp>
        <p:sp>
          <p:nvSpPr>
            <p:cNvPr id="61" name="Textfeld 98"/>
            <p:cNvSpPr txBox="1"/>
            <p:nvPr/>
          </p:nvSpPr>
          <p:spPr>
            <a:xfrm>
              <a:off x="2483768" y="4725144"/>
              <a:ext cx="351689" cy="1118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noProof="1" smtClean="0"/>
                <a:t>name</a:t>
              </a:r>
              <a:endParaRPr lang="de-DE" sz="1000" noProof="1"/>
            </a:p>
          </p:txBody>
        </p:sp>
        <p:cxnSp>
          <p:nvCxnSpPr>
            <p:cNvPr id="62" name="Gerade Verbindung mit Pfeil 139"/>
            <p:cNvCxnSpPr>
              <a:stCxn id="59" idx="3"/>
              <a:endCxn id="60" idx="0"/>
            </p:cNvCxnSpPr>
            <p:nvPr/>
          </p:nvCxnSpPr>
          <p:spPr>
            <a:xfrm flipH="1">
              <a:off x="2692952" y="4756223"/>
              <a:ext cx="272343" cy="259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133"/>
          <p:cNvCxnSpPr/>
          <p:nvPr/>
        </p:nvCxnSpPr>
        <p:spPr>
          <a:xfrm>
            <a:off x="395538" y="4671045"/>
            <a:ext cx="37541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129"/>
          <p:cNvGrpSpPr/>
          <p:nvPr/>
        </p:nvGrpSpPr>
        <p:grpSpPr>
          <a:xfrm>
            <a:off x="4427984" y="4959076"/>
            <a:ext cx="2062494" cy="1566268"/>
            <a:chOff x="2339752" y="4517670"/>
            <a:chExt cx="1440160" cy="711530"/>
          </a:xfrm>
        </p:grpSpPr>
        <p:sp>
          <p:nvSpPr>
            <p:cNvPr id="70" name="Ellipse 4"/>
            <p:cNvSpPr/>
            <p:nvPr/>
          </p:nvSpPr>
          <p:spPr>
            <a:xfrm>
              <a:off x="2924366" y="451767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noProof="1" smtClean="0">
                  <a:solidFill>
                    <a:schemeClr val="tx1"/>
                  </a:solidFill>
                </a:rPr>
                <a:t>p</a:t>
              </a:r>
              <a:r>
                <a:rPr lang="de-DE" sz="10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Abgerundetes Rechteck 26"/>
            <p:cNvSpPr/>
            <p:nvPr/>
          </p:nvSpPr>
          <p:spPr>
            <a:xfrm>
              <a:off x="2339752" y="501545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noProof="1" smtClean="0">
                  <a:solidFill>
                    <a:schemeClr val="tx1"/>
                  </a:solidFill>
                </a:rPr>
                <a:t>Audrey Hepburn</a:t>
              </a:r>
              <a:endParaRPr lang="de-DE" sz="1000" noProof="1">
                <a:solidFill>
                  <a:schemeClr val="tx1"/>
                </a:solidFill>
              </a:endParaRPr>
            </a:p>
          </p:txBody>
        </p:sp>
        <p:sp>
          <p:nvSpPr>
            <p:cNvPr id="72" name="Textfeld 98"/>
            <p:cNvSpPr txBox="1"/>
            <p:nvPr/>
          </p:nvSpPr>
          <p:spPr>
            <a:xfrm>
              <a:off x="2483768" y="4725144"/>
              <a:ext cx="351689" cy="1118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noProof="1" smtClean="0"/>
                <a:t>name</a:t>
              </a:r>
              <a:endParaRPr lang="de-DE" sz="1000" noProof="1"/>
            </a:p>
          </p:txBody>
        </p:sp>
        <p:cxnSp>
          <p:nvCxnSpPr>
            <p:cNvPr id="73" name="Gerade Verbindung mit Pfeil 139"/>
            <p:cNvCxnSpPr>
              <a:stCxn id="70" idx="3"/>
              <a:endCxn id="71" idx="0"/>
            </p:cNvCxnSpPr>
            <p:nvPr/>
          </p:nvCxnSpPr>
          <p:spPr>
            <a:xfrm flipH="1">
              <a:off x="2692952" y="4756223"/>
              <a:ext cx="272343" cy="259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bgerundetes Rechteck 26"/>
            <p:cNvSpPr/>
            <p:nvPr/>
          </p:nvSpPr>
          <p:spPr>
            <a:xfrm>
              <a:off x="3073512" y="501317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000" noProof="1" smtClean="0">
                  <a:solidFill>
                    <a:schemeClr val="tx1"/>
                  </a:solidFill>
                </a:rPr>
                <a:t>Ixelles Belgium</a:t>
              </a:r>
              <a:endParaRPr lang="de-DE" sz="1000" noProof="1">
                <a:solidFill>
                  <a:schemeClr val="tx1"/>
                </a:solidFill>
              </a:endParaRPr>
            </a:p>
          </p:txBody>
        </p:sp>
        <p:sp>
          <p:nvSpPr>
            <p:cNvPr id="75" name="Textfeld 98"/>
            <p:cNvSpPr txBox="1"/>
            <p:nvPr/>
          </p:nvSpPr>
          <p:spPr>
            <a:xfrm>
              <a:off x="3203848" y="4725144"/>
              <a:ext cx="515109" cy="1118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000" noProof="1" smtClean="0"/>
                <a:t>birthplace</a:t>
              </a:r>
              <a:endParaRPr lang="de-DE" sz="1000" noProof="1"/>
            </a:p>
          </p:txBody>
        </p:sp>
        <p:cxnSp>
          <p:nvCxnSpPr>
            <p:cNvPr id="76" name="Gerade Verbindung mit Pfeil 139"/>
            <p:cNvCxnSpPr>
              <a:stCxn id="70" idx="5"/>
              <a:endCxn id="74" idx="0"/>
            </p:cNvCxnSpPr>
            <p:nvPr/>
          </p:nvCxnSpPr>
          <p:spPr>
            <a:xfrm>
              <a:off x="3162919" y="4756223"/>
              <a:ext cx="263793" cy="25695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133"/>
          <p:cNvCxnSpPr/>
          <p:nvPr/>
        </p:nvCxnSpPr>
        <p:spPr>
          <a:xfrm>
            <a:off x="4499993" y="4671045"/>
            <a:ext cx="43924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251520" y="3789040"/>
            <a:ext cx="543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en-US" altLang="zh-TW" dirty="0"/>
              <a:t>v</a:t>
            </a:r>
            <a:r>
              <a:rPr lang="en-US" altLang="zh-TW" dirty="0" smtClean="0"/>
              <a:t> </a:t>
            </a:r>
            <a:r>
              <a:rPr lang="en-US" altLang="zh-TW" dirty="0"/>
              <a:t>= </a:t>
            </a:r>
            <a:r>
              <a:rPr lang="en-US" altLang="zh-TW" dirty="0" smtClean="0"/>
              <a:t>Hepburn</a:t>
            </a:r>
            <a:endParaRPr lang="de-DE" altLang="zh-TW" dirty="0"/>
          </a:p>
        </p:txBody>
      </p:sp>
      <p:sp>
        <p:nvSpPr>
          <p:cNvPr id="5" name="矩形 4"/>
          <p:cNvSpPr/>
          <p:nvPr/>
        </p:nvSpPr>
        <p:spPr>
          <a:xfrm>
            <a:off x="1691680" y="42838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</a:t>
            </a:r>
            <a:r>
              <a:rPr lang="en-US" altLang="zh-TW" baseline="-25000" dirty="0"/>
              <a:t>p1 </a:t>
            </a:r>
            <a:r>
              <a:rPr lang="zh-TW" altLang="zh-TW" baseline="-25000" dirty="0"/>
              <a:t>→ </a:t>
            </a:r>
            <a:r>
              <a:rPr lang="en-US" altLang="zh-TW" baseline="-25000" dirty="0"/>
              <a:t>a </a:t>
            </a:r>
            <a:endParaRPr lang="zh-TW" altLang="en-US" dirty="0"/>
          </a:p>
        </p:txBody>
      </p:sp>
      <p:sp>
        <p:nvSpPr>
          <p:cNvPr id="81" name="Textfeld 98"/>
          <p:cNvSpPr txBox="1"/>
          <p:nvPr/>
        </p:nvSpPr>
        <p:spPr>
          <a:xfrm>
            <a:off x="1967042" y="4307662"/>
            <a:ext cx="44275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name</a:t>
            </a:r>
            <a:endParaRPr lang="de-DE" sz="800" noProof="1"/>
          </a:p>
        </p:txBody>
      </p:sp>
      <p:sp>
        <p:nvSpPr>
          <p:cNvPr id="82" name="矩形 81"/>
          <p:cNvSpPr/>
          <p:nvPr/>
        </p:nvSpPr>
        <p:spPr>
          <a:xfrm>
            <a:off x="6071101" y="427200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</a:t>
            </a:r>
            <a:r>
              <a:rPr lang="en-US" altLang="zh-TW" baseline="-25000" dirty="0"/>
              <a:t>p1 </a:t>
            </a:r>
            <a:r>
              <a:rPr lang="zh-TW" altLang="zh-TW" baseline="-25000" dirty="0"/>
              <a:t>→ </a:t>
            </a:r>
            <a:r>
              <a:rPr lang="en-US" altLang="zh-TW" baseline="-25000" dirty="0"/>
              <a:t>a </a:t>
            </a:r>
            <a:endParaRPr lang="zh-TW" altLang="en-US" dirty="0"/>
          </a:p>
        </p:txBody>
      </p:sp>
      <p:sp>
        <p:nvSpPr>
          <p:cNvPr id="83" name="Textfeld 98"/>
          <p:cNvSpPr txBox="1"/>
          <p:nvPr/>
        </p:nvSpPr>
        <p:spPr>
          <a:xfrm>
            <a:off x="6444208" y="4307662"/>
            <a:ext cx="28405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000" noProof="1" smtClean="0"/>
              <a:t>*</a:t>
            </a:r>
            <a:endParaRPr lang="de-DE" sz="20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1691680" y="4869160"/>
                <a:ext cx="2664296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altLang="zh-TW" sz="2000" dirty="0" smtClean="0"/>
                  <a:t>P</a:t>
                </a:r>
                <a:r>
                  <a:rPr lang="en-US" altLang="zh-TW" sz="2000" baseline="-25000" dirty="0" smtClean="0"/>
                  <a:t>p1 </a:t>
                </a:r>
                <a:r>
                  <a:rPr lang="zh-TW" altLang="zh-TW" sz="2000" baseline="-25000" dirty="0"/>
                  <a:t>→ </a:t>
                </a:r>
                <a:r>
                  <a:rPr lang="en-US" altLang="zh-TW" sz="2000" baseline="-25000" dirty="0"/>
                  <a:t>a </a:t>
                </a:r>
                <a:r>
                  <a:rPr lang="en-US" altLang="zh-TW" sz="2000" dirty="0" smtClean="0"/>
                  <a:t>(</a:t>
                </a:r>
                <a:r>
                  <a:rPr lang="en-US" altLang="zh-TW" sz="1500" dirty="0" smtClean="0"/>
                  <a:t>Hepburn </a:t>
                </a:r>
                <a:r>
                  <a:rPr lang="en-US" altLang="zh-TW" sz="2000" dirty="0" smtClean="0"/>
                  <a:t>| </a:t>
                </a:r>
                <a:r>
                  <a:rPr lang="en-US" altLang="zh-TW" sz="2000" dirty="0"/>
                  <a:t>a) 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69160"/>
                <a:ext cx="2664296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2517" b="-8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98"/>
          <p:cNvSpPr txBox="1"/>
          <p:nvPr/>
        </p:nvSpPr>
        <p:spPr>
          <a:xfrm>
            <a:off x="2041018" y="4950460"/>
            <a:ext cx="44275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800" noProof="1" smtClean="0"/>
              <a:t>name</a:t>
            </a:r>
            <a:endParaRPr lang="de-DE" sz="800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6416857" y="4869160"/>
                <a:ext cx="2835663" cy="961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TW" dirty="0" smtClean="0"/>
                  <a:t>P</a:t>
                </a:r>
                <a:r>
                  <a:rPr lang="en-US" altLang="zh-TW" baseline="-25000" dirty="0" smtClean="0"/>
                  <a:t>p1 </a:t>
                </a:r>
                <a:r>
                  <a:rPr lang="zh-TW" altLang="zh-TW" baseline="-25000" dirty="0"/>
                  <a:t>→ </a:t>
                </a:r>
                <a:r>
                  <a:rPr lang="en-US" altLang="zh-TW" sz="1400" baseline="-25000" dirty="0"/>
                  <a:t>a </a:t>
                </a:r>
                <a:r>
                  <a:rPr lang="en-US" altLang="zh-TW" sz="1400" dirty="0" smtClean="0"/>
                  <a:t>(</a:t>
                </a:r>
                <a:r>
                  <a:rPr lang="en-US" altLang="zh-TW" sz="1400" dirty="0" err="1" smtClean="0"/>
                  <a:t>hepbum</a:t>
                </a:r>
                <a:r>
                  <a:rPr lang="en-US" altLang="zh-TW" sz="1400" dirty="0" smtClean="0"/>
                  <a:t> </a:t>
                </a:r>
                <a:r>
                  <a:rPr lang="en-US" altLang="zh-TW" sz="1400" dirty="0"/>
                  <a:t>| </a:t>
                </a:r>
                <a:r>
                  <a:rPr lang="en-US" altLang="zh-TW" sz="1400" dirty="0" smtClean="0"/>
                  <a:t>a) (name </a:t>
                </a:r>
                <a:r>
                  <a:rPr lang="en-US" altLang="zh-TW" sz="1400" dirty="0"/>
                  <a:t>| </a:t>
                </a:r>
                <a:r>
                  <a:rPr lang="en-US" altLang="zh-TW" sz="1400" dirty="0" smtClean="0"/>
                  <a:t>p1) </a:t>
                </a:r>
                <a:endParaRPr lang="en-US" altLang="zh-TW" sz="1400" dirty="0"/>
              </a:p>
              <a:p>
                <a:pPr>
                  <a:lnSpc>
                    <a:spcPct val="130000"/>
                  </a:lnSpc>
                </a:pPr>
                <a:r>
                  <a:rPr lang="en-US" altLang="zh-TW" sz="1400" dirty="0" smtClean="0"/>
                  <a:t>=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zh-TW" altLang="zh-TW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57" y="4869160"/>
                <a:ext cx="2835663" cy="961674"/>
              </a:xfrm>
              <a:prstGeom prst="rect">
                <a:avLst/>
              </a:prstGeom>
              <a:blipFill rotWithShape="1">
                <a:blip r:embed="rId5"/>
                <a:stretch>
                  <a:fillRect l="-1935" r="-8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5" grpId="0"/>
      <p:bldP spid="81" grpId="0"/>
      <p:bldP spid="82" grpId="0"/>
      <p:bldP spid="83" grpId="0"/>
      <p:bldP spid="45" grpId="0"/>
      <p:bldP spid="46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Resource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core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score of resource: cross-entropy of edge-specific </a:t>
            </a:r>
            <a:r>
              <a:rPr lang="en-US" dirty="0"/>
              <a:t>R</a:t>
            </a:r>
            <a:r>
              <a:rPr lang="en-US" dirty="0" smtClean="0"/>
              <a:t>M and Resource RM:</a:t>
            </a:r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6688519" cy="9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16926"/>
              </p:ext>
            </p:extLst>
          </p:nvPr>
        </p:nvGraphicFramePr>
        <p:xfrm>
          <a:off x="675343" y="4221088"/>
          <a:ext cx="1584283" cy="22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0570"/>
                <a:gridCol w="633713"/>
              </a:tblGrid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words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hepburn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0.21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0.15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audrey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0.13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katharine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0.09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princess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roman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….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824345" y="3708035"/>
            <a:ext cx="1363166" cy="337145"/>
            <a:chOff x="1632" y="1241"/>
            <a:chExt cx="3024" cy="370"/>
          </a:xfrm>
        </p:grpSpPr>
        <p:sp>
          <p:nvSpPr>
            <p:cNvPr id="11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Text Box 97"/>
            <p:cNvSpPr txBox="1">
              <a:spLocks noChangeArrowheads="1"/>
            </p:cNvSpPr>
            <p:nvPr/>
          </p:nvSpPr>
          <p:spPr bwMode="auto">
            <a:xfrm>
              <a:off x="1951" y="1241"/>
              <a:ext cx="222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Query RM</a:t>
              </a:r>
              <a:endParaRPr lang="en-US" altLang="zh-TW" sz="1300" b="1" dirty="0">
                <a:ea typeface="新細明體" charset="-120"/>
              </a:endParaRPr>
            </a:p>
          </p:txBody>
        </p: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2720544" y="3708035"/>
            <a:ext cx="1406441" cy="337145"/>
            <a:chOff x="1632" y="1241"/>
            <a:chExt cx="3120" cy="370"/>
          </a:xfrm>
        </p:grpSpPr>
        <p:sp>
          <p:nvSpPr>
            <p:cNvPr id="19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Text Box 97"/>
            <p:cNvSpPr txBox="1">
              <a:spLocks noChangeArrowheads="1"/>
            </p:cNvSpPr>
            <p:nvPr/>
          </p:nvSpPr>
          <p:spPr bwMode="auto">
            <a:xfrm>
              <a:off x="1727" y="1241"/>
              <a:ext cx="302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Resource RM</a:t>
              </a:r>
              <a:endParaRPr lang="en-US" altLang="zh-TW" sz="1300" b="1" dirty="0">
                <a:ea typeface="新細明體" charset="-120"/>
              </a:endParaRPr>
            </a:p>
          </p:txBody>
        </p:sp>
      </p:grpSp>
      <p:graphicFrame>
        <p:nvGraphicFramePr>
          <p:cNvPr id="2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9642"/>
              </p:ext>
            </p:extLst>
          </p:nvPr>
        </p:nvGraphicFramePr>
        <p:xfrm>
          <a:off x="2619452" y="4231064"/>
          <a:ext cx="1584283" cy="22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0570"/>
                <a:gridCol w="633713"/>
              </a:tblGrid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words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hepburn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0.12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0.18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audrey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katharine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0.05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princess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0.00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roman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0.06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….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26" name="直線單箭頭接點 25"/>
          <p:cNvCxnSpPr/>
          <p:nvPr/>
        </p:nvCxnSpPr>
        <p:spPr>
          <a:xfrm flipH="1">
            <a:off x="1323415" y="2924944"/>
            <a:ext cx="3195044" cy="7830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267631" y="2924944"/>
            <a:ext cx="3168352" cy="7872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7"/>
          <p:cNvSpPr/>
          <p:nvPr/>
        </p:nvSpPr>
        <p:spPr>
          <a:xfrm>
            <a:off x="4083710" y="2348880"/>
            <a:ext cx="1416169" cy="576064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18" name="Rectangle 7"/>
          <p:cNvSpPr/>
          <p:nvPr/>
        </p:nvSpPr>
        <p:spPr>
          <a:xfrm>
            <a:off x="6003935" y="2348880"/>
            <a:ext cx="1152128" cy="54006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2496706"/>
            <a:chOff x="1008" y="1536"/>
            <a:chExt cx="4420" cy="126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gray">
            <a:xfrm>
              <a:off x="2745" y="1687"/>
              <a:ext cx="947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Relevance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Model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0747" y="2924944"/>
            <a:ext cx="2021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Smoothing</a:t>
            </a:r>
            <a:endParaRPr lang="en-US" altLang="zh-TW" sz="20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973760" y="2708920"/>
            <a:ext cx="1198640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gray">
          <a:xfrm>
            <a:off x="681529" y="4922778"/>
            <a:ext cx="2169843" cy="8104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zh-TW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Edge-Specific 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Relevance</a:t>
            </a:r>
          </a:p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Edge-Specific Resource</a:t>
            </a:r>
          </a:p>
          <a:p>
            <a:pPr algn="ctr" eaLnBrk="0" hangingPunct="0"/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gray">
          <a:xfrm>
            <a:off x="3441163" y="4922778"/>
            <a:ext cx="2426511" cy="81047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Smoothing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gray">
          <a:xfrm>
            <a:off x="6466565" y="4922778"/>
            <a:ext cx="2168023" cy="8104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Ranking JRTs</a:t>
            </a:r>
          </a:p>
        </p:txBody>
      </p:sp>
    </p:spTree>
    <p:extLst>
      <p:ext uri="{BB962C8B-B14F-4D97-AF65-F5344CB8AC3E}">
        <p14:creationId xmlns:p14="http://schemas.microsoft.com/office/powerpoint/2010/main" val="3785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52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Well-known </a:t>
            </a:r>
            <a:r>
              <a:rPr lang="en-US" dirty="0"/>
              <a:t>technique </a:t>
            </a:r>
            <a:r>
              <a:rPr lang="en-US" dirty="0" smtClean="0"/>
              <a:t>to address </a:t>
            </a:r>
            <a:r>
              <a:rPr lang="en-US" dirty="0"/>
              <a:t>data </a:t>
            </a:r>
            <a:r>
              <a:rPr lang="en-US" dirty="0" smtClean="0"/>
              <a:t>sparseness </a:t>
            </a:r>
            <a:r>
              <a:rPr lang="en-US" dirty="0"/>
              <a:t>and improve </a:t>
            </a:r>
            <a:r>
              <a:rPr lang="en-US" dirty="0" smtClean="0"/>
              <a:t>accuracy </a:t>
            </a:r>
            <a:r>
              <a:rPr lang="en-US" dirty="0"/>
              <a:t>of </a:t>
            </a:r>
            <a:r>
              <a:rPr lang="en-US" dirty="0" smtClean="0"/>
              <a:t>Relevance Model </a:t>
            </a:r>
          </a:p>
          <a:p>
            <a:pPr lvl="1"/>
            <a:r>
              <a:rPr lang="en-US" dirty="0" smtClean="0"/>
              <a:t>                         is the core probability for both query and resource 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6471"/>
            <a:ext cx="1512168" cy="34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6856" y="2857053"/>
            <a:ext cx="8229600" cy="54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Neighborhood of attribute </a:t>
            </a:r>
            <a:r>
              <a:rPr lang="en-US" i="1" dirty="0" smtClean="0"/>
              <a:t>a </a:t>
            </a:r>
            <a:r>
              <a:rPr lang="en-US" dirty="0" smtClean="0"/>
              <a:t>is another attribute </a:t>
            </a:r>
            <a:r>
              <a:rPr lang="en-US" i="1" dirty="0" smtClean="0"/>
              <a:t>a’</a:t>
            </a:r>
            <a:r>
              <a:rPr lang="en-US" dirty="0" smtClean="0"/>
              <a:t>:</a:t>
            </a:r>
          </a:p>
          <a:p>
            <a:endParaRPr lang="en-US" i="1" dirty="0" smtClean="0"/>
          </a:p>
          <a:p>
            <a:endParaRPr lang="en-US" dirty="0"/>
          </a:p>
        </p:txBody>
      </p:sp>
      <p:grpSp>
        <p:nvGrpSpPr>
          <p:cNvPr id="9" name="Group 28"/>
          <p:cNvGrpSpPr/>
          <p:nvPr/>
        </p:nvGrpSpPr>
        <p:grpSpPr>
          <a:xfrm>
            <a:off x="1990828" y="3500135"/>
            <a:ext cx="812280" cy="1224136"/>
            <a:chOff x="6228184" y="1124744"/>
            <a:chExt cx="812280" cy="1224136"/>
          </a:xfrm>
        </p:grpSpPr>
        <p:sp>
          <p:nvSpPr>
            <p:cNvPr id="10" name="Ellipse 4"/>
            <p:cNvSpPr/>
            <p:nvPr/>
          </p:nvSpPr>
          <p:spPr>
            <a:xfrm>
              <a:off x="6524766" y="162880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p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bgerundetes Rechteck 26"/>
            <p:cNvSpPr/>
            <p:nvPr/>
          </p:nvSpPr>
          <p:spPr>
            <a:xfrm>
              <a:off x="6313872" y="2135136"/>
              <a:ext cx="706400" cy="21374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Audrey Hepburn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12" name="Textfeld 98"/>
            <p:cNvSpPr txBox="1"/>
            <p:nvPr/>
          </p:nvSpPr>
          <p:spPr>
            <a:xfrm>
              <a:off x="6228184" y="1917412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13" name="Gerade Verbindung mit Pfeil 139"/>
            <p:cNvCxnSpPr>
              <a:stCxn id="10" idx="4"/>
              <a:endCxn id="11" idx="0"/>
            </p:cNvCxnSpPr>
            <p:nvPr/>
          </p:nvCxnSpPr>
          <p:spPr>
            <a:xfrm>
              <a:off x="6664507" y="1908282"/>
              <a:ext cx="2565" cy="22685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98"/>
            <p:cNvSpPr txBox="1"/>
            <p:nvPr/>
          </p:nvSpPr>
          <p:spPr>
            <a:xfrm>
              <a:off x="6660232" y="1412776"/>
              <a:ext cx="3802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type</a:t>
              </a:r>
              <a:endParaRPr lang="de-DE" sz="800" noProof="1"/>
            </a:p>
          </p:txBody>
        </p:sp>
        <p:cxnSp>
          <p:nvCxnSpPr>
            <p:cNvPr id="15" name="Gerade Verbindung mit Pfeil 139"/>
            <p:cNvCxnSpPr>
              <a:stCxn id="10" idx="0"/>
              <a:endCxn id="16" idx="2"/>
            </p:cNvCxnSpPr>
            <p:nvPr/>
          </p:nvCxnSpPr>
          <p:spPr>
            <a:xfrm flipH="1" flipV="1">
              <a:off x="6660232" y="1412776"/>
              <a:ext cx="4275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4"/>
            <p:cNvSpPr/>
            <p:nvPr/>
          </p:nvSpPr>
          <p:spPr>
            <a:xfrm>
              <a:off x="6300192" y="1124744"/>
              <a:ext cx="720080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Person</a:t>
              </a:r>
              <a:endParaRPr lang="de-DE" sz="1000" dirty="0"/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2525963" y="4220215"/>
            <a:ext cx="1107369" cy="501776"/>
            <a:chOff x="6763319" y="1844824"/>
            <a:chExt cx="1107369" cy="501776"/>
          </a:xfrm>
        </p:grpSpPr>
        <p:sp>
          <p:nvSpPr>
            <p:cNvPr id="18" name="Abgerundetes Rechteck 26"/>
            <p:cNvSpPr/>
            <p:nvPr/>
          </p:nvSpPr>
          <p:spPr>
            <a:xfrm>
              <a:off x="7164288" y="2132856"/>
              <a:ext cx="706400" cy="213744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Ixelles Belgium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cxnSp>
          <p:nvCxnSpPr>
            <p:cNvPr id="19" name="Gerade Verbindung mit Pfeil 139"/>
            <p:cNvCxnSpPr>
              <a:stCxn id="10" idx="5"/>
              <a:endCxn id="18" idx="0"/>
            </p:cNvCxnSpPr>
            <p:nvPr/>
          </p:nvCxnSpPr>
          <p:spPr>
            <a:xfrm>
              <a:off x="6763319" y="1867353"/>
              <a:ext cx="754169" cy="26550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98"/>
            <p:cNvSpPr txBox="1"/>
            <p:nvPr/>
          </p:nvSpPr>
          <p:spPr>
            <a:xfrm>
              <a:off x="7081578" y="1844824"/>
              <a:ext cx="631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birthplace</a:t>
              </a:r>
              <a:endParaRPr lang="de-DE" sz="800" noProof="1"/>
            </a:p>
          </p:txBody>
        </p:sp>
      </p:grpSp>
      <p:grpSp>
        <p:nvGrpSpPr>
          <p:cNvPr id="21" name="Group 48"/>
          <p:cNvGrpSpPr/>
          <p:nvPr/>
        </p:nvGrpSpPr>
        <p:grpSpPr>
          <a:xfrm>
            <a:off x="766692" y="3788167"/>
            <a:ext cx="1656184" cy="1365872"/>
            <a:chOff x="5004048" y="1412776"/>
            <a:chExt cx="1656184" cy="1365872"/>
          </a:xfrm>
        </p:grpSpPr>
        <p:sp>
          <p:nvSpPr>
            <p:cNvPr id="22" name="Ellipse 4"/>
            <p:cNvSpPr/>
            <p:nvPr/>
          </p:nvSpPr>
          <p:spPr>
            <a:xfrm>
              <a:off x="5940152" y="1700808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p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Abgerundetes Rechteck 26"/>
            <p:cNvSpPr/>
            <p:nvPr/>
          </p:nvSpPr>
          <p:spPr>
            <a:xfrm>
              <a:off x="5004048" y="2276872"/>
              <a:ext cx="706400" cy="213744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Katharine Hepburn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24" name="Textfeld 98"/>
            <p:cNvSpPr txBox="1"/>
            <p:nvPr/>
          </p:nvSpPr>
          <p:spPr>
            <a:xfrm>
              <a:off x="5364088" y="1988840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25" name="Gerade Verbindung mit Pfeil 139"/>
            <p:cNvCxnSpPr>
              <a:stCxn id="22" idx="4"/>
              <a:endCxn id="23" idx="0"/>
            </p:cNvCxnSpPr>
            <p:nvPr/>
          </p:nvCxnSpPr>
          <p:spPr>
            <a:xfrm flipH="1">
              <a:off x="5357248" y="1980290"/>
              <a:ext cx="722645" cy="29658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98"/>
            <p:cNvSpPr txBox="1"/>
            <p:nvPr/>
          </p:nvSpPr>
          <p:spPr>
            <a:xfrm>
              <a:off x="6012160" y="1412776"/>
              <a:ext cx="3962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b="1" noProof="1" smtClean="0"/>
                <a:t>type</a:t>
              </a:r>
              <a:endParaRPr lang="de-DE" sz="800" b="1" noProof="1"/>
            </a:p>
          </p:txBody>
        </p:sp>
        <p:cxnSp>
          <p:nvCxnSpPr>
            <p:cNvPr id="27" name="Gerade Verbindung mit Pfeil 139"/>
            <p:cNvCxnSpPr>
              <a:stCxn id="22" idx="0"/>
              <a:endCxn id="16" idx="2"/>
            </p:cNvCxnSpPr>
            <p:nvPr/>
          </p:nvCxnSpPr>
          <p:spPr>
            <a:xfrm flipV="1">
              <a:off x="6079893" y="1412776"/>
              <a:ext cx="580339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bgerundetes Rechteck 26"/>
            <p:cNvSpPr/>
            <p:nvPr/>
          </p:nvSpPr>
          <p:spPr>
            <a:xfrm>
              <a:off x="5724128" y="2564904"/>
              <a:ext cx="706400" cy="213744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Connecticut USA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cxnSp>
          <p:nvCxnSpPr>
            <p:cNvPr id="29" name="Gerade Verbindung mit Pfeil 139"/>
            <p:cNvCxnSpPr>
              <a:stCxn id="22" idx="4"/>
              <a:endCxn id="28" idx="0"/>
            </p:cNvCxnSpPr>
            <p:nvPr/>
          </p:nvCxnSpPr>
          <p:spPr>
            <a:xfrm flipH="1">
              <a:off x="6077328" y="1980290"/>
              <a:ext cx="2565" cy="58461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98"/>
            <p:cNvSpPr txBox="1"/>
            <p:nvPr/>
          </p:nvSpPr>
          <p:spPr>
            <a:xfrm>
              <a:off x="6012160" y="2348880"/>
              <a:ext cx="6319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birthplace</a:t>
              </a:r>
              <a:endParaRPr lang="de-DE" sz="800" noProof="1"/>
            </a:p>
          </p:txBody>
        </p:sp>
      </p:grpSp>
      <p:grpSp>
        <p:nvGrpSpPr>
          <p:cNvPr id="31" name="Group 66"/>
          <p:cNvGrpSpPr/>
          <p:nvPr/>
        </p:nvGrpSpPr>
        <p:grpSpPr>
          <a:xfrm>
            <a:off x="2566892" y="3500135"/>
            <a:ext cx="1984420" cy="1224136"/>
            <a:chOff x="6804248" y="1124744"/>
            <a:chExt cx="1984420" cy="1224136"/>
          </a:xfrm>
        </p:grpSpPr>
        <p:sp>
          <p:nvSpPr>
            <p:cNvPr id="32" name="Ellipse 4"/>
            <p:cNvSpPr/>
            <p:nvPr/>
          </p:nvSpPr>
          <p:spPr>
            <a:xfrm>
              <a:off x="8232766" y="1628800"/>
              <a:ext cx="279482" cy="27948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800" noProof="1" smtClean="0">
                  <a:solidFill>
                    <a:schemeClr val="tx1"/>
                  </a:solidFill>
                </a:rPr>
                <a:t>c</a:t>
              </a:r>
              <a:r>
                <a:rPr lang="de-DE" sz="800" baseline="-25000" noProof="1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Abgerundetes Rechteck 26"/>
            <p:cNvSpPr/>
            <p:nvPr/>
          </p:nvSpPr>
          <p:spPr>
            <a:xfrm>
              <a:off x="8021872" y="2135136"/>
              <a:ext cx="706400" cy="213744"/>
            </a:xfrm>
            <a:prstGeom prst="round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noProof="1" smtClean="0">
                  <a:solidFill>
                    <a:schemeClr val="tx1"/>
                  </a:solidFill>
                </a:rPr>
                <a:t>Princess Ann</a:t>
              </a:r>
              <a:endParaRPr lang="de-DE" sz="700" noProof="1">
                <a:solidFill>
                  <a:schemeClr val="tx1"/>
                </a:solidFill>
              </a:endParaRPr>
            </a:p>
          </p:txBody>
        </p:sp>
        <p:sp>
          <p:nvSpPr>
            <p:cNvPr id="34" name="Textfeld 98"/>
            <p:cNvSpPr txBox="1"/>
            <p:nvPr/>
          </p:nvSpPr>
          <p:spPr>
            <a:xfrm>
              <a:off x="7936184" y="1917412"/>
              <a:ext cx="442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name</a:t>
              </a:r>
              <a:endParaRPr lang="de-DE" sz="800" noProof="1"/>
            </a:p>
          </p:txBody>
        </p:sp>
        <p:cxnSp>
          <p:nvCxnSpPr>
            <p:cNvPr id="35" name="Gerade Verbindung mit Pfeil 139"/>
            <p:cNvCxnSpPr>
              <a:stCxn id="32" idx="4"/>
              <a:endCxn id="33" idx="0"/>
            </p:cNvCxnSpPr>
            <p:nvPr/>
          </p:nvCxnSpPr>
          <p:spPr>
            <a:xfrm>
              <a:off x="8372507" y="1908282"/>
              <a:ext cx="2565" cy="22685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98"/>
            <p:cNvSpPr txBox="1"/>
            <p:nvPr/>
          </p:nvSpPr>
          <p:spPr>
            <a:xfrm>
              <a:off x="8368232" y="1412776"/>
              <a:ext cx="3802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noProof="1" smtClean="0"/>
                <a:t>type</a:t>
              </a:r>
              <a:endParaRPr lang="de-DE" sz="800" noProof="1"/>
            </a:p>
          </p:txBody>
        </p:sp>
        <p:cxnSp>
          <p:nvCxnSpPr>
            <p:cNvPr id="37" name="Gerade Verbindung mit Pfeil 139"/>
            <p:cNvCxnSpPr>
              <a:stCxn id="32" idx="0"/>
              <a:endCxn id="38" idx="2"/>
            </p:cNvCxnSpPr>
            <p:nvPr/>
          </p:nvCxnSpPr>
          <p:spPr>
            <a:xfrm flipH="1" flipV="1">
              <a:off x="8366716" y="1412776"/>
              <a:ext cx="5791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60"/>
            <p:cNvSpPr/>
            <p:nvPr/>
          </p:nvSpPr>
          <p:spPr>
            <a:xfrm>
              <a:off x="7944764" y="1124744"/>
              <a:ext cx="843904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Character</a:t>
              </a:r>
              <a:endParaRPr lang="de-DE" sz="1000" dirty="0"/>
            </a:p>
          </p:txBody>
        </p:sp>
        <p:cxnSp>
          <p:nvCxnSpPr>
            <p:cNvPr id="39" name="Gerade Verbindung mit Pfeil 139"/>
            <p:cNvCxnSpPr>
              <a:stCxn id="32" idx="2"/>
              <a:endCxn id="10" idx="6"/>
            </p:cNvCxnSpPr>
            <p:nvPr/>
          </p:nvCxnSpPr>
          <p:spPr>
            <a:xfrm flipH="1">
              <a:off x="6804248" y="1768541"/>
              <a:ext cx="142851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98"/>
            <p:cNvSpPr txBox="1"/>
            <p:nvPr/>
          </p:nvSpPr>
          <p:spPr>
            <a:xfrm>
              <a:off x="7452320" y="1556792"/>
              <a:ext cx="4876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800" b="1" noProof="1" smtClean="0"/>
                <a:t>pid_fk</a:t>
              </a:r>
              <a:endParaRPr lang="de-DE" sz="800" b="1" noProof="1"/>
            </a:p>
          </p:txBody>
        </p:sp>
      </p:grpSp>
      <p:sp>
        <p:nvSpPr>
          <p:cNvPr id="41" name="矩形 40"/>
          <p:cNvSpPr/>
          <p:nvPr/>
        </p:nvSpPr>
        <p:spPr>
          <a:xfrm>
            <a:off x="302840" y="5422865"/>
            <a:ext cx="72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5000"/>
              </a:lnSpc>
              <a:buFont typeface="+mj-lt"/>
              <a:buAutoNum type="arabicPeriod"/>
            </a:pPr>
            <a:r>
              <a:rPr lang="en-US" altLang="zh-TW" sz="2000" i="1" dirty="0"/>
              <a:t>a</a:t>
            </a:r>
            <a:r>
              <a:rPr lang="en-US" altLang="zh-TW" sz="2000" dirty="0"/>
              <a:t> and </a:t>
            </a:r>
            <a:r>
              <a:rPr lang="en-US" altLang="zh-TW" sz="2000" i="1" dirty="0"/>
              <a:t>a’</a:t>
            </a:r>
            <a:r>
              <a:rPr lang="en-US" altLang="zh-TW" sz="2000" dirty="0"/>
              <a:t> shares the same resources</a:t>
            </a:r>
          </a:p>
          <a:p>
            <a:pPr marL="914400" lvl="1" indent="-457200">
              <a:lnSpc>
                <a:spcPct val="125000"/>
              </a:lnSpc>
              <a:buFont typeface="+mj-lt"/>
              <a:buAutoNum type="arabicPeriod"/>
            </a:pPr>
            <a:r>
              <a:rPr lang="en-US" altLang="zh-TW" sz="2000" dirty="0"/>
              <a:t>resources of a and </a:t>
            </a:r>
            <a:r>
              <a:rPr lang="en-US" altLang="zh-TW" sz="2000" i="1" dirty="0"/>
              <a:t>a’</a:t>
            </a:r>
            <a:r>
              <a:rPr lang="en-US" altLang="zh-TW" sz="2000" dirty="0"/>
              <a:t> are of the same type</a:t>
            </a:r>
          </a:p>
          <a:p>
            <a:pPr marL="914400" lvl="1" indent="-457200">
              <a:lnSpc>
                <a:spcPct val="125000"/>
              </a:lnSpc>
              <a:buFont typeface="+mj-lt"/>
              <a:buAutoNum type="arabicPeriod"/>
            </a:pPr>
            <a:r>
              <a:rPr lang="en-US" altLang="zh-TW" sz="2000" dirty="0"/>
              <a:t>resources of </a:t>
            </a:r>
            <a:r>
              <a:rPr lang="en-US" altLang="zh-TW" sz="2000" i="1" dirty="0"/>
              <a:t>a</a:t>
            </a:r>
            <a:r>
              <a:rPr lang="en-US" altLang="zh-TW" sz="2000" dirty="0"/>
              <a:t> and </a:t>
            </a:r>
            <a:r>
              <a:rPr lang="en-US" altLang="zh-TW" sz="2000" i="1" dirty="0"/>
              <a:t>a’</a:t>
            </a:r>
            <a:r>
              <a:rPr lang="en-US" altLang="zh-TW" sz="2000" dirty="0"/>
              <a:t> are connected over a FK</a:t>
            </a:r>
          </a:p>
        </p:txBody>
      </p:sp>
    </p:spTree>
    <p:extLst>
      <p:ext uri="{BB962C8B-B14F-4D97-AF65-F5344CB8AC3E}">
        <p14:creationId xmlns:p14="http://schemas.microsoft.com/office/powerpoint/2010/main" val="8018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13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Smoothing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300279" y="2348880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7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Smoothing of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each type is controlled by weights: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749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749"/>
              </a:buClr>
              <a:buSzTx/>
              <a:buFontTx/>
              <a:buNone/>
              <a:tabLst/>
              <a:defRPr/>
            </a:pP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7749"/>
              </a:buClr>
            </a:pP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lvl="0" indent="-342900">
              <a:lnSpc>
                <a:spcPct val="125000"/>
              </a:lnSpc>
              <a:spcBef>
                <a:spcPct val="20000"/>
              </a:spcBef>
              <a:buClr>
                <a:srgbClr val="007749"/>
              </a:buClr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where </a:t>
            </a:r>
            <a:r>
              <a:rPr lang="el-GR" sz="2000" b="1" dirty="0" smtClean="0">
                <a:latin typeface="Times New Roman"/>
                <a:cs typeface="Times New Roman"/>
              </a:rPr>
              <a:t>γ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 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,</a:t>
            </a:r>
            <a:r>
              <a:rPr lang="el-GR" sz="2000" b="1" dirty="0" smtClean="0">
                <a:latin typeface="Times New Roman"/>
                <a:cs typeface="Times New Roman"/>
              </a:rPr>
              <a:t>γ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2 </a:t>
            </a: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,</a:t>
            </a:r>
            <a:r>
              <a:rPr lang="el-GR" sz="2000" b="1" dirty="0" smtClean="0">
                <a:latin typeface="Times New Roman"/>
                <a:cs typeface="Times New Roman"/>
              </a:rPr>
              <a:t>γ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3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are control parameters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set in experiments</a:t>
            </a:r>
          </a:p>
          <a:p>
            <a:pPr marL="342900" lvl="0" indent="-342900">
              <a:lnSpc>
                <a:spcPct val="125000"/>
              </a:lnSpc>
              <a:spcBef>
                <a:spcPct val="20000"/>
              </a:spcBef>
              <a:buClr>
                <a:srgbClr val="007749"/>
              </a:buClr>
              <a:buFont typeface="Arial" pitchFamily="34" charset="0"/>
              <a:buChar char="•"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     is sigmoid function.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0077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                   is the cosine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pitchFamily="34" charset="0"/>
              </a:rPr>
              <a:t> similarity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464496" cy="5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6" name="Picture 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296144" cy="3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057"/>
            <a:ext cx="7215334" cy="73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4008" y="1124743"/>
            <a:ext cx="3038870" cy="877879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4" y="4358956"/>
            <a:ext cx="219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2496706"/>
            <a:chOff x="1008" y="1536"/>
            <a:chExt cx="4420" cy="126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3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4335" y="1687"/>
              <a:ext cx="948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>
                <a:solidFill>
                  <a:srgbClr val="000000"/>
                </a:solidFill>
                <a:latin typeface="Arial" charset="0"/>
                <a:ea typeface="新細明體" charset="-120"/>
              </a:rPr>
              <a:t>Relevance</a:t>
            </a:r>
          </a:p>
          <a:p>
            <a:pPr algn="ctr" eaLnBrk="0" hangingPunct="0"/>
            <a:r>
              <a:rPr lang="en-US" altLang="zh-TW" sz="2000" dirty="0">
                <a:solidFill>
                  <a:srgbClr val="000000"/>
                </a:solidFill>
                <a:latin typeface="Arial" charset="0"/>
                <a:ea typeface="新細明體" charset="-120"/>
              </a:rPr>
              <a:t>Model</a:t>
            </a: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5896" y="2852936"/>
            <a:ext cx="2021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>
                <a:solidFill>
                  <a:srgbClr val="000000"/>
                </a:solidFill>
                <a:latin typeface="Arial" charset="0"/>
                <a:ea typeface="新細明體" charset="-120"/>
              </a:rPr>
              <a:t>Smoothing</a:t>
            </a: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883628" y="2708920"/>
            <a:ext cx="13789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2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9" name="AutoShape 38"/>
          <p:cNvSpPr>
            <a:spLocks noChangeArrowheads="1"/>
          </p:cNvSpPr>
          <p:nvPr/>
        </p:nvSpPr>
        <p:spPr bwMode="gray">
          <a:xfrm>
            <a:off x="6466565" y="4850770"/>
            <a:ext cx="2168023" cy="82886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Ranking JRTs</a:t>
            </a:r>
          </a:p>
        </p:txBody>
      </p:sp>
      <p:sp>
        <p:nvSpPr>
          <p:cNvPr id="52" name="AutoShape 36"/>
          <p:cNvSpPr>
            <a:spLocks noChangeArrowheads="1"/>
          </p:cNvSpPr>
          <p:nvPr/>
        </p:nvSpPr>
        <p:spPr bwMode="gray">
          <a:xfrm>
            <a:off x="681529" y="4869160"/>
            <a:ext cx="2169843" cy="8104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zh-TW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Edge-Specific 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Relevance</a:t>
            </a:r>
          </a:p>
          <a:p>
            <a:pPr algn="ctr" eaLnBrk="0" hangingPunct="0"/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Edge-Specific Resource</a:t>
            </a:r>
          </a:p>
          <a:p>
            <a:pPr algn="ctr" eaLnBrk="0" hangingPunct="0"/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gray">
          <a:xfrm>
            <a:off x="3441163" y="4869160"/>
            <a:ext cx="2426511" cy="8104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Smoothing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8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9170"/>
            <a:ext cx="5520546" cy="7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2176"/>
            <a:ext cx="8229600" cy="6305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Ranking JRTs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196752"/>
            <a:ext cx="8229600" cy="100811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7749"/>
              </a:buClr>
              <a:buNone/>
            </a:pPr>
            <a:r>
              <a:rPr lang="en-US" sz="2000" b="1" dirty="0" smtClean="0">
                <a:latin typeface="Century Gothic" pitchFamily="34" charset="0"/>
                <a:cs typeface="Arial" pitchFamily="34" charset="0"/>
              </a:rPr>
              <a:t>Ranking aggregated JRTs: </a:t>
            </a:r>
          </a:p>
          <a:p>
            <a:pPr lvl="1"/>
            <a:r>
              <a:rPr lang="en-US" dirty="0" smtClean="0"/>
              <a:t>Cross entropy between edge-specific RM (Query Model) and geometric mean of combined edge-specific Resource Model: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10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6238"/>
              </p:ext>
            </p:extLst>
          </p:nvPr>
        </p:nvGraphicFramePr>
        <p:xfrm>
          <a:off x="179512" y="5373216"/>
          <a:ext cx="3526160" cy="7920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5960"/>
                <a:gridCol w="1800200"/>
              </a:tblGrid>
              <a:tr h="295092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Title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Plot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96996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Roman Holiday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Iris </a:t>
                      </a:r>
                      <a:r>
                        <a:rPr lang="en-US" sz="1300" i="1" dirty="0" err="1" smtClean="0"/>
                        <a:t>swqp</a:t>
                      </a:r>
                      <a:r>
                        <a:rPr lang="en-US" sz="1300" i="1" dirty="0" smtClean="0"/>
                        <a:t> her collage for the holiday…….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6394"/>
            <a:ext cx="838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65698"/>
              </p:ext>
            </p:extLst>
          </p:nvPr>
        </p:nvGraphicFramePr>
        <p:xfrm>
          <a:off x="3707904" y="5373216"/>
          <a:ext cx="3526160" cy="7920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5960"/>
                <a:gridCol w="1800200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i="1" dirty="0" smtClean="0"/>
                        <a:t>Name</a:t>
                      </a:r>
                      <a:endParaRPr lang="de-DE" altLang="zh-TW" sz="1300" i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Birthplace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Audrey</a:t>
                      </a:r>
                      <a:r>
                        <a:rPr lang="en-US" sz="1300" i="1" baseline="0" dirty="0" smtClean="0"/>
                        <a:t> Hepburn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i="1" dirty="0" smtClean="0"/>
                        <a:t>Lx elles, BE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18094"/>
              </p:ext>
            </p:extLst>
          </p:nvPr>
        </p:nvGraphicFramePr>
        <p:xfrm>
          <a:off x="7235218" y="5373216"/>
          <a:ext cx="1800200" cy="7920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00200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300" i="1" dirty="0" err="1" smtClean="0"/>
                        <a:t>Cname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r>
                        <a:rPr lang="de-DE" sz="1300" i="1" dirty="0" smtClean="0"/>
                        <a:t>Princess Ann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向下箭號 10"/>
          <p:cNvSpPr/>
          <p:nvPr/>
        </p:nvSpPr>
        <p:spPr>
          <a:xfrm>
            <a:off x="3923928" y="479715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4" y="2458971"/>
            <a:ext cx="1257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58"/>
          <p:cNvSpPr/>
          <p:nvPr/>
        </p:nvSpPr>
        <p:spPr>
          <a:xfrm>
            <a:off x="2483768" y="2519172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dirty="0" smtClean="0"/>
          </a:p>
          <a:p>
            <a:r>
              <a:rPr lang="en-US" altLang="zh-TW" sz="2600" b="1" dirty="0">
                <a:latin typeface="Century Gothic" pitchFamily="34" charset="0"/>
              </a:rPr>
              <a:t>Relevance Model</a:t>
            </a:r>
          </a:p>
          <a:p>
            <a:pPr lvl="1"/>
            <a:r>
              <a:rPr lang="en-US" altLang="zh-TW" dirty="0" smtClean="0"/>
              <a:t>Edge-Specific </a:t>
            </a:r>
            <a:r>
              <a:rPr lang="en-US" altLang="zh-TW" dirty="0"/>
              <a:t>Relevance Model</a:t>
            </a:r>
          </a:p>
          <a:p>
            <a:pPr lvl="1"/>
            <a:r>
              <a:rPr lang="en-US" altLang="zh-TW" dirty="0" smtClean="0"/>
              <a:t>Edge-Specific </a:t>
            </a:r>
            <a:r>
              <a:rPr lang="en-US" altLang="zh-TW" dirty="0"/>
              <a:t>Resource Model</a:t>
            </a:r>
            <a:endParaRPr lang="en-US" altLang="zh-TW" dirty="0" smtClean="0"/>
          </a:p>
          <a:p>
            <a:r>
              <a:rPr lang="en-US" altLang="zh-TW" sz="2600" b="1" dirty="0">
                <a:latin typeface="Century Gothic" pitchFamily="34" charset="0"/>
              </a:rPr>
              <a:t>Smoothing</a:t>
            </a:r>
          </a:p>
          <a:p>
            <a:r>
              <a:rPr lang="en-US" altLang="zh-TW" sz="2600" b="1" dirty="0">
                <a:latin typeface="Century Gothic" pitchFamily="34" charset="0"/>
              </a:rPr>
              <a:t>Ranking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  <a:endParaRPr lang="zh-TW" altLang="en-US" sz="2600" b="1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Ranking JRTs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3029"/>
            <a:ext cx="5788479" cy="115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63907"/>
            <a:ext cx="8280766" cy="139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3528" y="126876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b="1" dirty="0">
                <a:latin typeface="Century Gothic" pitchFamily="34" charset="0"/>
                <a:cs typeface="Arial" pitchFamily="34" charset="0"/>
              </a:rPr>
              <a:t>The proposed score is monotonic w.r.t. individual resource </a:t>
            </a:r>
            <a:r>
              <a:rPr lang="en-US" altLang="zh-TW" sz="2000" b="1" dirty="0" smtClean="0">
                <a:latin typeface="Century Gothic" pitchFamily="34" charset="0"/>
                <a:cs typeface="Arial" pitchFamily="34" charset="0"/>
              </a:rPr>
              <a:t>scores</a:t>
            </a:r>
            <a:endParaRPr lang="en-US" altLang="zh-TW" sz="20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968551" cy="61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94556" y="4509120"/>
            <a:ext cx="913548" cy="720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596336" y="4509120"/>
            <a:ext cx="864096" cy="720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44008" y="5085184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596336" y="5085184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1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04856" cy="6480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Experiments</a:t>
            </a:r>
            <a:endParaRPr lang="de-DE" sz="2800" dirty="0">
              <a:latin typeface="Arial Rounded MT Bold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1386" y="1196752"/>
            <a:ext cx="8186766" cy="551723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Datasets: </a:t>
            </a: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1800" dirty="0" smtClean="0">
                <a:cs typeface="Arial" pitchFamily="34" charset="0"/>
              </a:rPr>
              <a:t>Subsets </a:t>
            </a:r>
            <a:r>
              <a:rPr lang="en-US" sz="1800" dirty="0">
                <a:cs typeface="Arial" pitchFamily="34" charset="0"/>
              </a:rPr>
              <a:t>of Wikipedia, IMDB and </a:t>
            </a:r>
            <a:r>
              <a:rPr lang="en-US" sz="1800" dirty="0" err="1">
                <a:cs typeface="Arial" pitchFamily="34" charset="0"/>
              </a:rPr>
              <a:t>Mondial</a:t>
            </a:r>
            <a:r>
              <a:rPr lang="en-US" sz="1800" dirty="0">
                <a:cs typeface="Arial" pitchFamily="34" charset="0"/>
              </a:rPr>
              <a:t> Web databases</a:t>
            </a:r>
          </a:p>
          <a:p>
            <a:pPr marL="342900" indent="-342900">
              <a:lnSpc>
                <a:spcPct val="130000"/>
              </a:lnSpc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Queries: </a:t>
            </a: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de-DE" sz="1800" dirty="0" smtClean="0">
                <a:cs typeface="Arial" pitchFamily="34" charset="0"/>
              </a:rPr>
              <a:t>50 </a:t>
            </a:r>
            <a:r>
              <a:rPr lang="de-DE" sz="1800" dirty="0">
                <a:cs typeface="Arial" pitchFamily="34" charset="0"/>
              </a:rPr>
              <a:t>queries </a:t>
            </a:r>
            <a:r>
              <a:rPr lang="en-US" sz="1800" dirty="0">
                <a:cs typeface="Arial" pitchFamily="34" charset="0"/>
              </a:rPr>
              <a:t>for each dataset including </a:t>
            </a:r>
            <a:r>
              <a:rPr lang="de-DE" sz="1800" dirty="0">
                <a:cs typeface="Arial" pitchFamily="34" charset="0"/>
              </a:rPr>
              <a:t>“TREC style” queries </a:t>
            </a:r>
            <a:r>
              <a:rPr lang="en-US" sz="1800" dirty="0">
                <a:cs typeface="Arial" pitchFamily="34" charset="0"/>
              </a:rPr>
              <a:t>and </a:t>
            </a:r>
            <a:r>
              <a:rPr lang="de-DE" sz="1800" dirty="0">
                <a:cs typeface="Arial" pitchFamily="34" charset="0"/>
              </a:rPr>
              <a:t>“single resource” queries</a:t>
            </a:r>
          </a:p>
          <a:p>
            <a:pPr marL="342900" indent="-342900">
              <a:lnSpc>
                <a:spcPct val="130000"/>
              </a:lnSpc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Metrics: </a:t>
            </a: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	</a:t>
            </a:r>
            <a:r>
              <a:rPr lang="en-US" sz="1800" dirty="0">
                <a:cs typeface="Arial" pitchFamily="34" charset="0"/>
              </a:rPr>
              <a:t>T</a:t>
            </a:r>
            <a:r>
              <a:rPr lang="en-US" sz="1800" dirty="0" smtClean="0">
                <a:cs typeface="Arial" pitchFamily="34" charset="0"/>
              </a:rPr>
              <a:t>he </a:t>
            </a:r>
            <a:r>
              <a:rPr lang="en-US" sz="1800" dirty="0">
                <a:cs typeface="Arial" pitchFamily="34" charset="0"/>
              </a:rPr>
              <a:t>number of top-1 relevant </a:t>
            </a:r>
            <a:r>
              <a:rPr lang="en-US" sz="1800" dirty="0" smtClean="0">
                <a:cs typeface="Arial" pitchFamily="34" charset="0"/>
              </a:rPr>
              <a:t>results</a:t>
            </a: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>
                <a:cs typeface="Arial" pitchFamily="34" charset="0"/>
              </a:rPr>
              <a:t>	</a:t>
            </a:r>
            <a:r>
              <a:rPr lang="en-US" sz="1800" dirty="0" smtClean="0">
                <a:cs typeface="Arial" pitchFamily="34" charset="0"/>
              </a:rPr>
              <a:t>Reciprocal </a:t>
            </a:r>
            <a:r>
              <a:rPr lang="en-US" sz="1800" dirty="0">
                <a:cs typeface="Arial" pitchFamily="34" charset="0"/>
              </a:rPr>
              <a:t>rank </a:t>
            </a:r>
            <a:endParaRPr lang="en-US" sz="1800" dirty="0" smtClean="0"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>
                <a:cs typeface="Arial" pitchFamily="34" charset="0"/>
              </a:rPr>
              <a:t>	</a:t>
            </a:r>
            <a:r>
              <a:rPr lang="en-US" sz="1800" dirty="0" smtClean="0">
                <a:cs typeface="Arial" pitchFamily="34" charset="0"/>
              </a:rPr>
              <a:t>Mean </a:t>
            </a:r>
            <a:r>
              <a:rPr lang="en-US" sz="1800" dirty="0">
                <a:cs typeface="Arial" pitchFamily="34" charset="0"/>
              </a:rPr>
              <a:t>Average Precision (MAP)</a:t>
            </a:r>
          </a:p>
          <a:p>
            <a:pPr marL="342900" indent="-342900">
              <a:lnSpc>
                <a:spcPct val="130000"/>
              </a:lnSpc>
              <a:buClr>
                <a:srgbClr val="007749"/>
              </a:buClr>
              <a:buNone/>
            </a:pPr>
            <a:r>
              <a:rPr lang="en-US" sz="2000" b="1" dirty="0">
                <a:latin typeface="Century Gothic" pitchFamily="34" charset="0"/>
                <a:cs typeface="Arial" pitchFamily="34" charset="0"/>
              </a:rPr>
              <a:t>Baselines: </a:t>
            </a:r>
            <a:endParaRPr lang="en-US" sz="2000" b="1" dirty="0" smtClean="0"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2000" dirty="0" smtClean="0">
                <a:cs typeface="Arial" pitchFamily="34" charset="0"/>
              </a:rPr>
              <a:t>	</a:t>
            </a:r>
            <a:r>
              <a:rPr lang="en-US" sz="1800" dirty="0" smtClean="0">
                <a:cs typeface="Arial" pitchFamily="34" charset="0"/>
              </a:rPr>
              <a:t>BANKS </a:t>
            </a: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 smtClean="0">
                <a:cs typeface="Arial" pitchFamily="34" charset="0"/>
              </a:rPr>
              <a:t>	Bidirectional </a:t>
            </a:r>
            <a:r>
              <a:rPr lang="en-US" sz="1800" dirty="0">
                <a:cs typeface="Arial" pitchFamily="34" charset="0"/>
              </a:rPr>
              <a:t>(proximity) </a:t>
            </a:r>
            <a:endParaRPr lang="en-US" sz="1800" dirty="0" smtClean="0"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 smtClean="0">
                <a:cs typeface="Arial" pitchFamily="34" charset="0"/>
              </a:rPr>
              <a:t> 	Efficient  </a:t>
            </a:r>
            <a:endParaRPr lang="en-US" sz="1800" dirty="0">
              <a:cs typeface="Arial" pitchFamily="34" charset="0"/>
            </a:endParaRP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 smtClean="0">
                <a:cs typeface="Arial" pitchFamily="34" charset="0"/>
              </a:rPr>
              <a:t>	SPARK </a:t>
            </a:r>
          </a:p>
          <a:p>
            <a:pPr marL="342900" indent="-342900">
              <a:buClr>
                <a:srgbClr val="007749"/>
              </a:buClr>
              <a:buNone/>
            </a:pPr>
            <a:r>
              <a:rPr lang="en-US" sz="1800" dirty="0" smtClean="0">
                <a:cs typeface="Arial" pitchFamily="34" charset="0"/>
              </a:rPr>
              <a:t>	Covered</a:t>
            </a:r>
            <a:r>
              <a:rPr lang="de-DE" sz="1800" dirty="0">
                <a:cs typeface="Arial" pitchFamily="34" charset="0"/>
              </a:rPr>
              <a:t>Density (</a:t>
            </a:r>
            <a:r>
              <a:rPr lang="de-DE" sz="1800" dirty="0" smtClean="0">
                <a:cs typeface="Arial" pitchFamily="34" charset="0"/>
              </a:rPr>
              <a:t>TF-IDF)</a:t>
            </a:r>
          </a:p>
          <a:p>
            <a:pPr marL="342900" indent="-342900">
              <a:buClr>
                <a:srgbClr val="007749"/>
              </a:buClr>
              <a:buNone/>
            </a:pPr>
            <a:r>
              <a:rPr lang="de-DE" sz="1800" dirty="0" smtClean="0">
                <a:cs typeface="Arial" pitchFamily="34" charset="0"/>
              </a:rPr>
              <a:t> 	</a:t>
            </a:r>
            <a:r>
              <a:rPr lang="en-US" sz="1800" b="1" dirty="0" smtClean="0">
                <a:cs typeface="Arial" pitchFamily="34" charset="0"/>
              </a:rPr>
              <a:t>RM-S</a:t>
            </a:r>
            <a:r>
              <a:rPr lang="en-US" sz="1800" b="1" dirty="0">
                <a:cs typeface="Arial" pitchFamily="34" charset="0"/>
              </a:rPr>
              <a:t>: Paper approach</a:t>
            </a:r>
            <a:endParaRPr lang="de-DE" sz="1800" b="1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142" y="4873206"/>
            <a:ext cx="5134346" cy="15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52" y="3453158"/>
            <a:ext cx="4896544" cy="312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5160250" cy="329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64088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scores for all queries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184616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Reciprocal rank for single resource queries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13" y="836712"/>
            <a:ext cx="7661879" cy="52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87624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Precision-recall for TREC-style queries on </a:t>
            </a:r>
            <a:r>
              <a:rPr lang="de-DE" dirty="0" smtClean="0"/>
              <a:t>Wikipedia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7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Keyword search on structured data is a popular </a:t>
            </a:r>
            <a:r>
              <a:rPr lang="en-US" dirty="0" smtClean="0"/>
              <a:t>problem for </a:t>
            </a:r>
            <a:r>
              <a:rPr lang="en-US" dirty="0"/>
              <a:t>which various solutions exist.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focus on the aspect </a:t>
            </a:r>
            <a:r>
              <a:rPr lang="en-US" dirty="0" smtClean="0"/>
              <a:t>of result </a:t>
            </a:r>
            <a:r>
              <a:rPr lang="en-US" dirty="0"/>
              <a:t>ranking, providing a principled </a:t>
            </a:r>
            <a:r>
              <a:rPr lang="en-US" dirty="0" smtClean="0"/>
              <a:t>approach that </a:t>
            </a:r>
            <a:r>
              <a:rPr lang="en-US" dirty="0"/>
              <a:t>employs </a:t>
            </a:r>
            <a:r>
              <a:rPr lang="en-US" dirty="0" smtClean="0"/>
              <a:t>relevance models.</a:t>
            </a:r>
          </a:p>
          <a:p>
            <a:endParaRPr lang="en-US" dirty="0" smtClean="0"/>
          </a:p>
          <a:p>
            <a:r>
              <a:rPr lang="en-US" dirty="0" smtClean="0"/>
              <a:t>Experiments show that RMs are promising for searching structured data.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005-42B3-470D-9F19-B948B1B31A0D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8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b="1" dirty="0"/>
              <a:t>MAP(Mean Average Precision)</a:t>
            </a:r>
            <a:endParaRPr lang="en-US" altLang="zh-TW" sz="2200" dirty="0"/>
          </a:p>
          <a:p>
            <a:pPr lvl="1" indent="0">
              <a:buNone/>
            </a:pPr>
            <a:r>
              <a:rPr lang="en-US" altLang="zh-TW" sz="1800" dirty="0"/>
              <a:t>Topic 1 : There are 4 relative </a:t>
            </a:r>
            <a:r>
              <a:rPr lang="en-US" altLang="zh-TW" sz="1800" dirty="0" smtClean="0"/>
              <a:t>document ‧ </a:t>
            </a:r>
            <a:r>
              <a:rPr lang="en-US" altLang="zh-TW" sz="1800" dirty="0"/>
              <a:t>rank : 1, 2, 4, 7</a:t>
            </a:r>
          </a:p>
          <a:p>
            <a:pPr lvl="1" indent="0">
              <a:buNone/>
            </a:pPr>
            <a:r>
              <a:rPr lang="en-US" altLang="zh-TW" sz="1800" dirty="0"/>
              <a:t>Topic 2 : There are 5 relative document </a:t>
            </a:r>
            <a:r>
              <a:rPr lang="en-US" altLang="zh-TW" sz="1800" dirty="0" smtClean="0"/>
              <a:t>‧ </a:t>
            </a:r>
            <a:r>
              <a:rPr lang="en-US" altLang="zh-TW" sz="1800" dirty="0"/>
              <a:t>rank : </a:t>
            </a:r>
            <a:r>
              <a:rPr lang="en-US" altLang="zh-TW" sz="1800" dirty="0" smtClean="0"/>
              <a:t>1, 3 ,5 ,7 ,10</a:t>
            </a:r>
            <a:endParaRPr lang="en-US" altLang="zh-TW" sz="1800" dirty="0"/>
          </a:p>
          <a:p>
            <a:pPr lvl="1" indent="0">
              <a:buNone/>
            </a:pP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Topic 1 </a:t>
            </a:r>
            <a:r>
              <a:rPr lang="en-US" altLang="zh-TW" sz="1800" b="1" dirty="0"/>
              <a:t> Average Precision : </a:t>
            </a:r>
            <a:r>
              <a:rPr lang="en-US" altLang="zh-TW" sz="1800" dirty="0"/>
              <a:t>(1/1+2/2+3/4+4/7)/4=0.83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Topic 2 </a:t>
            </a:r>
            <a:r>
              <a:rPr lang="en-US" altLang="zh-TW" sz="1800" b="1" dirty="0"/>
              <a:t> Average Precision : </a:t>
            </a:r>
            <a:r>
              <a:rPr lang="en-US" altLang="zh-TW" sz="1800" dirty="0"/>
              <a:t>(1/1+2/3+3/5+4/7+5/10)/5=0.45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lvl="1" indent="0">
              <a:buNone/>
            </a:pPr>
            <a:r>
              <a:rPr lang="en-US" altLang="zh-TW" sz="1800" dirty="0"/>
              <a:t>MAP= (0.83+0.45)/2=0.64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200" b="1" dirty="0" smtClean="0"/>
              <a:t>Reciprocal </a:t>
            </a:r>
            <a:r>
              <a:rPr lang="en-US" altLang="zh-TW" sz="2200" b="1" dirty="0"/>
              <a:t>Rank</a:t>
            </a:r>
            <a:endParaRPr lang="en-US" altLang="zh-TW" sz="2200" dirty="0"/>
          </a:p>
          <a:p>
            <a:pPr lvl="1" indent="0">
              <a:buNone/>
            </a:pPr>
            <a:r>
              <a:rPr lang="en-US" altLang="zh-TW" dirty="0"/>
              <a:t>Topic 1 </a:t>
            </a:r>
            <a:r>
              <a:rPr lang="en-US" altLang="zh-TW" b="1" dirty="0"/>
              <a:t>Reciprocal Rank : </a:t>
            </a:r>
            <a:r>
              <a:rPr lang="en-US" altLang="zh-TW" dirty="0"/>
              <a:t>(1+1/2+1/4+1/7)/4=0.473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 indent="0">
              <a:buNone/>
            </a:pPr>
            <a:r>
              <a:rPr lang="en-US" altLang="zh-TW" dirty="0"/>
              <a:t>Topic 2 </a:t>
            </a:r>
            <a:r>
              <a:rPr lang="en-US" altLang="zh-TW" b="1" dirty="0"/>
              <a:t>Reciprocal Rank : </a:t>
            </a:r>
            <a:r>
              <a:rPr lang="en-US" altLang="zh-TW" dirty="0"/>
              <a:t>(1+1/3+1/5+1/7+1/10)/5=0.354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lvl="1" indent="0">
              <a:buNone/>
            </a:pPr>
            <a:r>
              <a:rPr lang="en-US" altLang="zh-TW" dirty="0" smtClean="0"/>
              <a:t>       </a:t>
            </a:r>
            <a:r>
              <a:rPr lang="en-US" altLang="zh-TW" sz="1800" dirty="0" smtClean="0"/>
              <a:t>MRR= </a:t>
            </a:r>
            <a:r>
              <a:rPr lang="en-US" altLang="zh-TW" sz="1800" dirty="0"/>
              <a:t>(</a:t>
            </a:r>
            <a:r>
              <a:rPr lang="en-US" altLang="zh-TW" sz="1800" dirty="0" smtClean="0"/>
              <a:t>0.473+0.354)/2=0.4135</a:t>
            </a:r>
            <a:r>
              <a:rPr lang="zh-TW" altLang="en-US" sz="1800" dirty="0" smtClean="0"/>
              <a:t>。</a:t>
            </a:r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4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5114023" y="3933056"/>
            <a:ext cx="3816424" cy="2736304"/>
            <a:chOff x="912" y="2016"/>
            <a:chExt cx="3984" cy="912"/>
          </a:xfrm>
        </p:grpSpPr>
        <p:sp>
          <p:nvSpPr>
            <p:cNvPr id="26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1323" y="2040"/>
              <a:ext cx="3272" cy="161"/>
              <a:chOff x="1323" y="2040"/>
              <a:chExt cx="3272" cy="161"/>
            </a:xfrm>
          </p:grpSpPr>
          <p:sp>
            <p:nvSpPr>
              <p:cNvPr id="29" name="AutoShape 13"/>
              <p:cNvSpPr>
                <a:spLocks noChangeArrowheads="1"/>
              </p:cNvSpPr>
              <p:nvPr/>
            </p:nvSpPr>
            <p:spPr bwMode="gray">
              <a:xfrm>
                <a:off x="1323" y="2040"/>
                <a:ext cx="3272" cy="16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gray">
              <a:xfrm>
                <a:off x="1324" y="2040"/>
                <a:ext cx="3271" cy="15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gray">
              <a:xfrm>
                <a:off x="1323" y="2040"/>
                <a:ext cx="327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TW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charset="-120"/>
                  </a:rPr>
                  <a:t>SQL</a:t>
                </a:r>
                <a:endParaRPr lang="en-US" altLang="zh-TW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endParaRPr>
              </a:p>
            </p:txBody>
          </p:sp>
        </p:grp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5148064" y="963497"/>
            <a:ext cx="3811014" cy="2537510"/>
            <a:chOff x="912" y="1000"/>
            <a:chExt cx="3984" cy="920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1288" y="1000"/>
              <a:ext cx="3313" cy="190"/>
              <a:chOff x="1288" y="1000"/>
              <a:chExt cx="3313" cy="190"/>
            </a:xfrm>
          </p:grpSpPr>
          <p:sp>
            <p:nvSpPr>
              <p:cNvPr id="21" name="AutoShape 6"/>
              <p:cNvSpPr>
                <a:spLocks noChangeArrowheads="1"/>
              </p:cNvSpPr>
              <p:nvPr/>
            </p:nvSpPr>
            <p:spPr bwMode="gray">
              <a:xfrm flipH="1">
                <a:off x="1288" y="1008"/>
                <a:ext cx="3237" cy="18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gray">
              <a:xfrm>
                <a:off x="1289" y="1006"/>
                <a:ext cx="3312" cy="167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gray">
              <a:xfrm>
                <a:off x="1424" y="1000"/>
                <a:ext cx="295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charset="-120"/>
                  </a:rPr>
                  <a:t>Keyword Search</a:t>
                </a:r>
                <a:endParaRPr lang="en-US" altLang="zh-TW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7600"/>
            <a:ext cx="4680520" cy="43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-279212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51520" y="350168"/>
            <a:ext cx="4248472" cy="9906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Motivation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9952" y="2564904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692423" y="4493457"/>
            <a:ext cx="2840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altLang="zh-TW" sz="1200" b="1" dirty="0" smtClean="0"/>
          </a:p>
          <a:p>
            <a:r>
              <a:rPr lang="de-DE" altLang="zh-TW" sz="1200" b="1" dirty="0" smtClean="0"/>
              <a:t>SELECT </a:t>
            </a:r>
            <a:r>
              <a:rPr lang="de-DE" altLang="zh-TW" sz="1200" b="1" dirty="0"/>
              <a:t>c</a:t>
            </a:r>
            <a:r>
              <a:rPr lang="de-DE" altLang="zh-TW" sz="1200" b="1" dirty="0" smtClean="0"/>
              <a:t>name </a:t>
            </a:r>
            <a:endParaRPr lang="de-DE" altLang="zh-TW" sz="1200" b="1" dirty="0"/>
          </a:p>
          <a:p>
            <a:r>
              <a:rPr lang="en-US" altLang="zh-TW" sz="1200" b="1" dirty="0"/>
              <a:t>FROM Person, Character, Movie</a:t>
            </a:r>
          </a:p>
          <a:p>
            <a:r>
              <a:rPr lang="de-DE" altLang="zh-TW" sz="1200" b="1" dirty="0"/>
              <a:t>WHERE Person.id = </a:t>
            </a:r>
            <a:r>
              <a:rPr lang="de-DE" altLang="zh-TW" sz="1200" b="1" dirty="0" smtClean="0"/>
              <a:t>Character.pid</a:t>
            </a:r>
            <a:endParaRPr lang="de-DE" altLang="zh-TW" sz="1200" b="1" dirty="0"/>
          </a:p>
          <a:p>
            <a:r>
              <a:rPr lang="en-US" altLang="zh-TW" sz="1200" b="1" dirty="0"/>
              <a:t>AND Character.mid = Movie.id</a:t>
            </a:r>
          </a:p>
          <a:p>
            <a:r>
              <a:rPr lang="en-US" altLang="zh-TW" sz="1200" b="1" dirty="0"/>
              <a:t>AND </a:t>
            </a:r>
            <a:r>
              <a:rPr lang="en-US" altLang="zh-TW" sz="1200" b="1" dirty="0" smtClean="0"/>
              <a:t>Person.name </a:t>
            </a:r>
            <a:r>
              <a:rPr lang="en-US" altLang="zh-TW" sz="1200" b="1" dirty="0"/>
              <a:t>= </a:t>
            </a:r>
            <a:r>
              <a:rPr lang="en-US" altLang="zh-TW" sz="1200" b="1" dirty="0" smtClean="0"/>
              <a:t>‘Hepburn</a:t>
            </a:r>
            <a:r>
              <a:rPr lang="de-DE" altLang="zh-TW" sz="1200" dirty="0"/>
              <a:t>'</a:t>
            </a:r>
          </a:p>
          <a:p>
            <a:r>
              <a:rPr lang="en-US" altLang="zh-TW" sz="1200" b="1" dirty="0"/>
              <a:t>AND </a:t>
            </a:r>
            <a:r>
              <a:rPr lang="en-US" altLang="zh-TW" sz="1200" b="1" dirty="0" err="1"/>
              <a:t>Movie.title</a:t>
            </a:r>
            <a:r>
              <a:rPr lang="en-US" altLang="zh-TW" sz="1200" b="1" dirty="0"/>
              <a:t> = </a:t>
            </a:r>
            <a:r>
              <a:rPr lang="en-US" altLang="zh-TW" sz="1200" b="1" dirty="0" smtClean="0"/>
              <a:t>‘Holiday</a:t>
            </a:r>
            <a:r>
              <a:rPr lang="de-DE" altLang="zh-TW" sz="1200" dirty="0"/>
              <a:t>' </a:t>
            </a:r>
            <a:endParaRPr lang="zh-TW" altLang="en-US" sz="1200" dirty="0"/>
          </a:p>
        </p:txBody>
      </p:sp>
      <p:sp>
        <p:nvSpPr>
          <p:cNvPr id="24" name="矩形 23"/>
          <p:cNvSpPr/>
          <p:nvPr/>
        </p:nvSpPr>
        <p:spPr>
          <a:xfrm>
            <a:off x="6447946" y="6165304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</a:rPr>
              <a:t>Difficult</a:t>
            </a:r>
            <a:endParaRPr lang="zh-TW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0165" y="1628524"/>
            <a:ext cx="370028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600" dirty="0"/>
              <a:t>Q={Hepburn, Holiday}, </a:t>
            </a:r>
          </a:p>
          <a:p>
            <a:pPr>
              <a:lnSpc>
                <a:spcPct val="130000"/>
              </a:lnSpc>
            </a:pPr>
            <a:r>
              <a:rPr lang="en-US" altLang="zh-TW" sz="1600" dirty="0"/>
              <a:t>Result = { p1, p4, p2m2, m1, m2, </a:t>
            </a:r>
            <a:r>
              <a:rPr lang="en-US" altLang="zh-TW" sz="1600" dirty="0" smtClean="0"/>
              <a:t>m3 }</a:t>
            </a:r>
            <a:endParaRPr lang="en-US" altLang="zh-TW" sz="1600" dirty="0"/>
          </a:p>
        </p:txBody>
      </p:sp>
      <p:sp>
        <p:nvSpPr>
          <p:cNvPr id="32" name="矩形 31"/>
          <p:cNvSpPr/>
          <p:nvPr/>
        </p:nvSpPr>
        <p:spPr>
          <a:xfrm>
            <a:off x="6307668" y="2544869"/>
            <a:ext cx="1504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</a:rPr>
              <a:t>Not Good</a:t>
            </a:r>
            <a:endParaRPr lang="zh-TW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4836" y="2204864"/>
            <a:ext cx="632828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1043608" y="3356992"/>
            <a:ext cx="632828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043608" y="4547540"/>
            <a:ext cx="632828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699792" y="4547540"/>
            <a:ext cx="576064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195736" y="4941168"/>
            <a:ext cx="632828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004607" y="4941168"/>
            <a:ext cx="487273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940380" y="5339628"/>
            <a:ext cx="551500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899592" y="5339628"/>
            <a:ext cx="632828" cy="321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7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24" grpId="0"/>
      <p:bldP spid="5" grpId="0"/>
      <p:bldP spid="32" grpId="0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30170"/>
            <a:ext cx="5472608" cy="294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-279212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20615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</a:t>
            </a:r>
            <a:r>
              <a:rPr lang="en-US" altLang="zh-TW" sz="2800" dirty="0" smtClean="0">
                <a:latin typeface="Arial Rounded MT Bold" pitchFamily="34" charset="0"/>
              </a:rPr>
              <a:t>Goal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44" y="3645024"/>
            <a:ext cx="8100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427984" y="2366542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6" name="Group 92"/>
          <p:cNvGrpSpPr>
            <a:grpSpLocks/>
          </p:cNvGrpSpPr>
          <p:nvPr/>
        </p:nvGrpSpPr>
        <p:grpSpPr bwMode="auto">
          <a:xfrm>
            <a:off x="298926" y="1022486"/>
            <a:ext cx="2414327" cy="2622538"/>
            <a:chOff x="720" y="1296"/>
            <a:chExt cx="1397" cy="1994"/>
          </a:xfrm>
          <a:effectLst/>
        </p:grpSpPr>
        <p:sp>
          <p:nvSpPr>
            <p:cNvPr id="47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3" name="Group 99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6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7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8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9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60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4" name="Text Box 105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000000"/>
                  </a:solidFill>
                  <a:ea typeface="新細明體" charset="-120"/>
                </a:rPr>
                <a:t>1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55" name="Text Box 106"/>
            <p:cNvSpPr txBox="1">
              <a:spLocks noChangeArrowheads="1"/>
            </p:cNvSpPr>
            <p:nvPr/>
          </p:nvSpPr>
          <p:spPr bwMode="gray">
            <a:xfrm>
              <a:off x="734" y="1776"/>
              <a:ext cx="1383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b="1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Keyword search</a:t>
              </a:r>
              <a:endParaRPr lang="zh-TW" altLang="en-US" dirty="0">
                <a:solidFill>
                  <a:srgbClr val="000000"/>
                </a:solidFill>
                <a:latin typeface="Verdana" pitchFamily="34" charset="0"/>
                <a:ea typeface="新細明體" charset="-120"/>
              </a:endParaRPr>
            </a:p>
            <a:p>
              <a:endParaRPr lang="en-US" altLang="zh-TW" sz="1400" dirty="0" smtClean="0">
                <a:solidFill>
                  <a:srgbClr val="000000"/>
                </a:solidFill>
                <a:latin typeface="Verdana" pitchFamily="34" charset="0"/>
                <a:ea typeface="新細明體" charset="-120"/>
              </a:endParaRPr>
            </a:p>
            <a:p>
              <a:r>
                <a:rPr lang="en-US" altLang="zh-TW" sz="1400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Q</a:t>
              </a:r>
              <a:r>
                <a:rPr lang="en-US" altLang="zh-TW" sz="1400" dirty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={Hepburn, Holiday</a:t>
              </a:r>
              <a:r>
                <a:rPr lang="en-US" altLang="zh-TW" sz="1400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} </a:t>
              </a:r>
              <a:endParaRPr lang="en-US" altLang="zh-TW" sz="1400" dirty="0">
                <a:solidFill>
                  <a:srgbClr val="000000"/>
                </a:solidFill>
                <a:latin typeface="Verdana" pitchFamily="34" charset="0"/>
                <a:ea typeface="新細明體" charset="-120"/>
              </a:endParaRPr>
            </a:p>
            <a:p>
              <a:endParaRPr lang="en-US" altLang="zh-TW" sz="1400" dirty="0" smtClean="0">
                <a:solidFill>
                  <a:srgbClr val="000000"/>
                </a:solidFill>
                <a:latin typeface="Verdana" pitchFamily="34" charset="0"/>
                <a:ea typeface="新細明體" charset="-120"/>
              </a:endParaRPr>
            </a:p>
            <a:p>
              <a:r>
                <a:rPr lang="en-US" altLang="zh-TW" sz="1400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Result </a:t>
              </a:r>
              <a:r>
                <a:rPr lang="en-US" altLang="zh-TW" sz="1400" dirty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= </a:t>
              </a:r>
              <a:endParaRPr lang="en-US" altLang="zh-TW" sz="1400" dirty="0" smtClean="0">
                <a:solidFill>
                  <a:srgbClr val="000000"/>
                </a:solidFill>
                <a:latin typeface="Verdana" pitchFamily="34" charset="0"/>
                <a:ea typeface="新細明體" charset="-120"/>
              </a:endParaRPr>
            </a:p>
            <a:p>
              <a:r>
                <a:rPr lang="en-US" altLang="zh-TW" sz="1400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{ </a:t>
              </a:r>
              <a:r>
                <a:rPr lang="en-US" altLang="zh-TW" sz="1400" dirty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p1, p4</a:t>
              </a:r>
              <a:r>
                <a:rPr lang="en-US" altLang="zh-TW" sz="1400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,  p2m2</a:t>
              </a:r>
              <a:r>
                <a:rPr lang="en-US" altLang="zh-TW" sz="1400" dirty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, m1, m2, m3}</a:t>
              </a:r>
              <a:endParaRPr lang="en-US" altLang="zh-TW" dirty="0">
                <a:ea typeface="新細明體" charset="-120"/>
              </a:endParaRPr>
            </a:p>
          </p:txBody>
        </p:sp>
      </p:grpSp>
      <p:grpSp>
        <p:nvGrpSpPr>
          <p:cNvPr id="61" name="Group 107"/>
          <p:cNvGrpSpPr>
            <a:grpSpLocks/>
          </p:cNvGrpSpPr>
          <p:nvPr/>
        </p:nvGrpSpPr>
        <p:grpSpPr bwMode="auto">
          <a:xfrm>
            <a:off x="272214" y="3902806"/>
            <a:ext cx="2355569" cy="2622538"/>
            <a:chOff x="2208" y="1296"/>
            <a:chExt cx="1363" cy="1994"/>
          </a:xfrm>
        </p:grpSpPr>
        <p:sp>
          <p:nvSpPr>
            <p:cNvPr id="62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3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4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" name="Oval 112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7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68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69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70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71" name="Text Box 117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>
                  <a:solidFill>
                    <a:srgbClr val="000000"/>
                  </a:solidFill>
                  <a:ea typeface="新細明體" charset="-120"/>
                </a:rPr>
                <a:t>2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72" name="Text Box 118"/>
            <p:cNvSpPr txBox="1">
              <a:spLocks noChangeArrowheads="1"/>
            </p:cNvSpPr>
            <p:nvPr/>
          </p:nvSpPr>
          <p:spPr bwMode="gray">
            <a:xfrm>
              <a:off x="2468" y="2086"/>
              <a:ext cx="853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Keyword </a:t>
              </a:r>
            </a:p>
            <a:p>
              <a:pPr algn="ctr"/>
              <a:r>
                <a:rPr lang="en-US" altLang="zh-TW" sz="2000" b="1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index</a:t>
              </a:r>
              <a:endParaRPr lang="en-US" altLang="zh-TW" sz="2000" b="1" dirty="0">
                <a:ea typeface="新細明體" charset="-12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4355976" y="1556792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8100392" y="177281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Right Arrow 53"/>
          <p:cNvSpPr/>
          <p:nvPr/>
        </p:nvSpPr>
        <p:spPr>
          <a:xfrm>
            <a:off x="3275856" y="5191493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ight Arrow 53"/>
          <p:cNvSpPr/>
          <p:nvPr/>
        </p:nvSpPr>
        <p:spPr>
          <a:xfrm>
            <a:off x="3059832" y="2204864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矩形 38"/>
          <p:cNvSpPr/>
          <p:nvPr/>
        </p:nvSpPr>
        <p:spPr>
          <a:xfrm>
            <a:off x="4382311" y="3172204"/>
            <a:ext cx="8100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6258032" y="3174552"/>
            <a:ext cx="81009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804248" y="3479531"/>
            <a:ext cx="549061" cy="18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832140" y="3479531"/>
            <a:ext cx="657690" cy="18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732240" y="3717032"/>
            <a:ext cx="549061" cy="18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36474"/>
            <a:ext cx="4824536" cy="245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76" grpId="0" animBg="1"/>
      <p:bldP spid="77" grpId="0" animBg="1"/>
      <p:bldP spid="7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-279212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3528" y="20615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</a:t>
            </a:r>
            <a:r>
              <a:rPr lang="en-US" altLang="zh-TW" sz="2800" dirty="0" smtClean="0">
                <a:latin typeface="Arial Rounded MT Bold" pitchFamily="34" charset="0"/>
              </a:rPr>
              <a:t>Goal</a:t>
            </a:r>
            <a:endParaRPr lang="zh-TW" altLang="en-US" sz="2800" dirty="0">
              <a:latin typeface="Arial Rounded MT Bold" pitchFamily="34" charset="0"/>
            </a:endParaRPr>
          </a:p>
        </p:txBody>
      </p:sp>
      <p:grpSp>
        <p:nvGrpSpPr>
          <p:cNvPr id="46" name="Group 92"/>
          <p:cNvGrpSpPr>
            <a:grpSpLocks/>
          </p:cNvGrpSpPr>
          <p:nvPr/>
        </p:nvGrpSpPr>
        <p:grpSpPr bwMode="auto">
          <a:xfrm>
            <a:off x="-71133" y="1310518"/>
            <a:ext cx="3274981" cy="2622538"/>
            <a:chOff x="443" y="1296"/>
            <a:chExt cx="1895" cy="1994"/>
          </a:xfrm>
          <a:effectLst/>
        </p:grpSpPr>
        <p:sp>
          <p:nvSpPr>
            <p:cNvPr id="47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3" name="Group 99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6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7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8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9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60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4" name="Text Box 105"/>
            <p:cNvSpPr txBox="1">
              <a:spLocks noChangeArrowheads="1"/>
            </p:cNvSpPr>
            <p:nvPr/>
          </p:nvSpPr>
          <p:spPr bwMode="gray">
            <a:xfrm>
              <a:off x="1284" y="1354"/>
              <a:ext cx="206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00"/>
                  </a:solidFill>
                  <a:ea typeface="新細明體" charset="-120"/>
                </a:rPr>
                <a:t>3</a:t>
              </a:r>
              <a:endParaRPr lang="en-US" altLang="zh-TW" dirty="0">
                <a:ea typeface="新細明體" charset="-120"/>
              </a:endParaRPr>
            </a:p>
          </p:txBody>
        </p:sp>
        <p:sp>
          <p:nvSpPr>
            <p:cNvPr id="55" name="Text Box 106"/>
            <p:cNvSpPr txBox="1">
              <a:spLocks noChangeArrowheads="1"/>
            </p:cNvSpPr>
            <p:nvPr/>
          </p:nvSpPr>
          <p:spPr bwMode="gray">
            <a:xfrm>
              <a:off x="443" y="2086"/>
              <a:ext cx="189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Ranking</a:t>
              </a:r>
            </a:p>
            <a:p>
              <a:pPr algn="ctr"/>
              <a:r>
                <a:rPr lang="en-US" altLang="zh-TW" b="1" dirty="0" smtClean="0">
                  <a:solidFill>
                    <a:srgbClr val="000000"/>
                  </a:solidFill>
                  <a:latin typeface="Verdana" pitchFamily="34" charset="0"/>
                  <a:ea typeface="新細明體" charset="-120"/>
                </a:rPr>
                <a:t> Score &amp; Schema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aphicFrame>
        <p:nvGraphicFramePr>
          <p:cNvPr id="75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35081"/>
              </p:ext>
            </p:extLst>
          </p:nvPr>
        </p:nvGraphicFramePr>
        <p:xfrm>
          <a:off x="5150296" y="1946895"/>
          <a:ext cx="3526160" cy="180312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5960"/>
                <a:gridCol w="1800200"/>
              </a:tblGrid>
              <a:tr h="265904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Title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Name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393737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Roman Holiday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Audrey Hepburn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15133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Breakfast</a:t>
                      </a:r>
                      <a:r>
                        <a:rPr lang="en-US" sz="1300" i="1" baseline="0" dirty="0" smtClean="0"/>
                        <a:t> at Tiff.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Audrey Hepburn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415133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The Aviator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Katharine</a:t>
                      </a:r>
                      <a:r>
                        <a:rPr lang="en-US" sz="1300" i="1" baseline="0" dirty="0" smtClean="0"/>
                        <a:t> </a:t>
                      </a:r>
                      <a:r>
                        <a:rPr lang="en-US" sz="1300" i="1" baseline="0" dirty="0" err="1" smtClean="0"/>
                        <a:t>Hepbun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65904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The Holiday</a:t>
                      </a:r>
                      <a:endParaRPr lang="de-DE" sz="13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Kate </a:t>
                      </a:r>
                      <a:r>
                        <a:rPr lang="en-US" sz="1300" i="1" dirty="0" err="1" smtClean="0"/>
                        <a:t>Winslet</a:t>
                      </a:r>
                      <a:endParaRPr lang="de-DE" sz="13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0" name="Right Arrow 53"/>
          <p:cNvSpPr/>
          <p:nvPr/>
        </p:nvSpPr>
        <p:spPr>
          <a:xfrm>
            <a:off x="3491880" y="2204864"/>
            <a:ext cx="288032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矩形 80"/>
          <p:cNvSpPr/>
          <p:nvPr/>
        </p:nvSpPr>
        <p:spPr>
          <a:xfrm>
            <a:off x="6336196" y="1012666"/>
            <a:ext cx="1116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</a:rPr>
              <a:t>Result</a:t>
            </a:r>
            <a:endParaRPr lang="zh-TW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0" name="Straight Arrow Connector 9"/>
          <p:cNvCxnSpPr/>
          <p:nvPr/>
        </p:nvCxnSpPr>
        <p:spPr>
          <a:xfrm>
            <a:off x="4716016" y="2276872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9"/>
          <p:cNvCxnSpPr/>
          <p:nvPr/>
        </p:nvCxnSpPr>
        <p:spPr>
          <a:xfrm>
            <a:off x="5220072" y="1792147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97"/>
          <p:cNvSpPr txBox="1">
            <a:spLocks noChangeArrowheads="1"/>
          </p:cNvSpPr>
          <p:nvPr/>
        </p:nvSpPr>
        <p:spPr bwMode="auto">
          <a:xfrm>
            <a:off x="6160946" y="1480428"/>
            <a:ext cx="121936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1300" b="1" dirty="0" smtClean="0">
                <a:ea typeface="新細明體" charset="-120"/>
              </a:rPr>
              <a:t>Top K</a:t>
            </a:r>
            <a:endParaRPr lang="en-US" altLang="zh-TW" sz="1300" b="1" dirty="0">
              <a:ea typeface="新細明體" charset="-120"/>
            </a:endParaRP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4000706" y="1916832"/>
            <a:ext cx="121936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1300" b="1" dirty="0" smtClean="0">
                <a:ea typeface="新細明體" charset="-120"/>
              </a:rPr>
              <a:t>Relevance</a:t>
            </a:r>
            <a:endParaRPr lang="en-US" altLang="zh-TW" sz="1300" b="1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2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8481"/>
              </p:ext>
            </p:extLst>
          </p:nvPr>
        </p:nvGraphicFramePr>
        <p:xfrm>
          <a:off x="467544" y="1916832"/>
          <a:ext cx="1380166" cy="99393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62421"/>
                <a:gridCol w="517745"/>
              </a:tblGrid>
              <a:tr h="343263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words</a:t>
                      </a:r>
                      <a:endParaRPr lang="de-DE" sz="12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p</a:t>
                      </a:r>
                      <a:endParaRPr lang="de-DE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325337">
                <a:tc>
                  <a:txBody>
                    <a:bodyPr/>
                    <a:lstStyle/>
                    <a:p>
                      <a:r>
                        <a:rPr lang="en-US" sz="1200" i="1" dirty="0" err="1" smtClean="0"/>
                        <a:t>hepburn</a:t>
                      </a:r>
                      <a:endParaRPr lang="de-DE" sz="12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0.5</a:t>
                      </a:r>
                      <a:endParaRPr lang="de-DE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  <a:tr h="325337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holiday</a:t>
                      </a:r>
                      <a:endParaRPr lang="de-DE" sz="12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0.5</a:t>
                      </a:r>
                      <a:endParaRPr lang="de-DE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29310"/>
              </p:ext>
            </p:extLst>
          </p:nvPr>
        </p:nvGraphicFramePr>
        <p:xfrm>
          <a:off x="5220072" y="1700808"/>
          <a:ext cx="1584283" cy="22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0570"/>
                <a:gridCol w="633713"/>
              </a:tblGrid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words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hepburn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0.21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0.15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audrey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0.13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katharine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0.09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princess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roman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….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13" name="Group 36"/>
          <p:cNvGrpSpPr/>
          <p:nvPr/>
        </p:nvGrpSpPr>
        <p:grpSpPr>
          <a:xfrm>
            <a:off x="2963619" y="1941215"/>
            <a:ext cx="1152128" cy="1008112"/>
            <a:chOff x="1763688" y="1484784"/>
            <a:chExt cx="1152128" cy="1008112"/>
          </a:xfrm>
        </p:grpSpPr>
        <p:sp>
          <p:nvSpPr>
            <p:cNvPr id="14" name="Oval 17"/>
            <p:cNvSpPr/>
            <p:nvPr/>
          </p:nvSpPr>
          <p:spPr>
            <a:xfrm>
              <a:off x="1763688" y="1772816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800" b="1" dirty="0"/>
            </a:p>
          </p:txBody>
        </p:sp>
        <p:sp>
          <p:nvSpPr>
            <p:cNvPr id="15" name="Rounded Rectangle 19"/>
            <p:cNvSpPr/>
            <p:nvPr/>
          </p:nvSpPr>
          <p:spPr>
            <a:xfrm>
              <a:off x="2339752" y="148478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Arrow Connector 21"/>
            <p:cNvCxnSpPr>
              <a:stCxn id="14" idx="7"/>
              <a:endCxn id="15" idx="1"/>
            </p:cNvCxnSpPr>
            <p:nvPr/>
          </p:nvCxnSpPr>
          <p:spPr>
            <a:xfrm flipV="1">
              <a:off x="2071001" y="1628800"/>
              <a:ext cx="268751" cy="196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22"/>
            <p:cNvCxnSpPr>
              <a:stCxn id="14" idx="5"/>
              <a:endCxn id="18" idx="1"/>
            </p:cNvCxnSpPr>
            <p:nvPr/>
          </p:nvCxnSpPr>
          <p:spPr>
            <a:xfrm>
              <a:off x="2071001" y="2080129"/>
              <a:ext cx="268751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23"/>
            <p:cNvSpPr/>
            <p:nvPr/>
          </p:nvSpPr>
          <p:spPr>
            <a:xfrm>
              <a:off x="2339752" y="220486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2920186" y="1888257"/>
            <a:ext cx="1152128" cy="1008112"/>
            <a:chOff x="1763688" y="1484784"/>
            <a:chExt cx="1152128" cy="1008112"/>
          </a:xfrm>
        </p:grpSpPr>
        <p:sp>
          <p:nvSpPr>
            <p:cNvPr id="20" name="Oval 38"/>
            <p:cNvSpPr/>
            <p:nvPr/>
          </p:nvSpPr>
          <p:spPr>
            <a:xfrm>
              <a:off x="1763688" y="1772816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800" b="1" dirty="0"/>
            </a:p>
          </p:txBody>
        </p:sp>
        <p:sp>
          <p:nvSpPr>
            <p:cNvPr id="21" name="Rounded Rectangle 39"/>
            <p:cNvSpPr/>
            <p:nvPr/>
          </p:nvSpPr>
          <p:spPr>
            <a:xfrm>
              <a:off x="2339752" y="148478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Straight Arrow Connector 40"/>
            <p:cNvCxnSpPr>
              <a:stCxn id="20" idx="7"/>
              <a:endCxn id="21" idx="1"/>
            </p:cNvCxnSpPr>
            <p:nvPr/>
          </p:nvCxnSpPr>
          <p:spPr>
            <a:xfrm flipV="1">
              <a:off x="2071001" y="1628800"/>
              <a:ext cx="268751" cy="196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41"/>
            <p:cNvCxnSpPr>
              <a:stCxn id="20" idx="5"/>
              <a:endCxn id="24" idx="1"/>
            </p:cNvCxnSpPr>
            <p:nvPr/>
          </p:nvCxnSpPr>
          <p:spPr>
            <a:xfrm>
              <a:off x="2071001" y="2080129"/>
              <a:ext cx="268751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42"/>
            <p:cNvSpPr/>
            <p:nvPr/>
          </p:nvSpPr>
          <p:spPr>
            <a:xfrm>
              <a:off x="2339752" y="220486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oup 43"/>
          <p:cNvGrpSpPr/>
          <p:nvPr/>
        </p:nvGrpSpPr>
        <p:grpSpPr>
          <a:xfrm>
            <a:off x="2915709" y="1844824"/>
            <a:ext cx="1152128" cy="1008112"/>
            <a:chOff x="1763688" y="1484784"/>
            <a:chExt cx="1152128" cy="1008112"/>
          </a:xfrm>
        </p:grpSpPr>
        <p:sp>
          <p:nvSpPr>
            <p:cNvPr id="26" name="Oval 44"/>
            <p:cNvSpPr/>
            <p:nvPr/>
          </p:nvSpPr>
          <p:spPr>
            <a:xfrm>
              <a:off x="1763688" y="1772816"/>
              <a:ext cx="360040" cy="36004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800" b="1" dirty="0"/>
            </a:p>
          </p:txBody>
        </p:sp>
        <p:sp>
          <p:nvSpPr>
            <p:cNvPr id="27" name="Rounded Rectangle 45"/>
            <p:cNvSpPr/>
            <p:nvPr/>
          </p:nvSpPr>
          <p:spPr>
            <a:xfrm>
              <a:off x="2339752" y="148478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Straight Arrow Connector 46"/>
            <p:cNvCxnSpPr>
              <a:stCxn id="26" idx="7"/>
              <a:endCxn id="27" idx="1"/>
            </p:cNvCxnSpPr>
            <p:nvPr/>
          </p:nvCxnSpPr>
          <p:spPr>
            <a:xfrm flipV="1">
              <a:off x="2071001" y="1628800"/>
              <a:ext cx="268751" cy="196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47"/>
            <p:cNvCxnSpPr>
              <a:stCxn id="26" idx="5"/>
              <a:endCxn id="30" idx="1"/>
            </p:cNvCxnSpPr>
            <p:nvPr/>
          </p:nvCxnSpPr>
          <p:spPr>
            <a:xfrm>
              <a:off x="2071001" y="2080129"/>
              <a:ext cx="268751" cy="26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ounded Rectangle 48"/>
            <p:cNvSpPr/>
            <p:nvPr/>
          </p:nvSpPr>
          <p:spPr>
            <a:xfrm>
              <a:off x="2339752" y="2204864"/>
              <a:ext cx="576064" cy="2880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ight Arrow 53"/>
          <p:cNvSpPr/>
          <p:nvPr/>
        </p:nvSpPr>
        <p:spPr>
          <a:xfrm>
            <a:off x="2411653" y="2132856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ight Arrow 58"/>
          <p:cNvSpPr/>
          <p:nvPr/>
        </p:nvSpPr>
        <p:spPr>
          <a:xfrm>
            <a:off x="4788024" y="2132856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ight Arrow 62"/>
          <p:cNvSpPr/>
          <p:nvPr/>
        </p:nvSpPr>
        <p:spPr>
          <a:xfrm>
            <a:off x="395536" y="5361327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Box 7"/>
          <p:cNvSpPr txBox="1"/>
          <p:nvPr/>
        </p:nvSpPr>
        <p:spPr>
          <a:xfrm>
            <a:off x="1091518" y="4904524"/>
            <a:ext cx="1512168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(RM</a:t>
            </a:r>
            <a:r>
              <a:rPr lang="en-US" sz="1600" baseline="-25000" dirty="0" smtClean="0"/>
              <a:t>Q</a:t>
            </a:r>
            <a:r>
              <a:rPr lang="en-US" sz="1600" dirty="0" smtClean="0"/>
              <a:t>||RM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aphicFrame>
        <p:nvGraphicFramePr>
          <p:cNvPr id="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91878"/>
              </p:ext>
            </p:extLst>
          </p:nvPr>
        </p:nvGraphicFramePr>
        <p:xfrm>
          <a:off x="4572000" y="4869160"/>
          <a:ext cx="2590056" cy="1798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79049"/>
                <a:gridCol w="1111007"/>
              </a:tblGrid>
              <a:tr h="225116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Title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Name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Roman 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Audrey Hepburn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Breakfast</a:t>
                      </a:r>
                      <a:r>
                        <a:rPr lang="en-US" sz="1100" i="1" baseline="0" dirty="0" smtClean="0"/>
                        <a:t> at Tiff.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Audrey Hepburn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25116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The Aviator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Katharine</a:t>
                      </a:r>
                      <a:r>
                        <a:rPr lang="en-US" sz="1100" i="1" baseline="0" dirty="0" smtClean="0"/>
                        <a:t> </a:t>
                      </a:r>
                      <a:r>
                        <a:rPr lang="en-US" sz="1100" i="1" baseline="0" dirty="0" err="1" smtClean="0"/>
                        <a:t>Hepbun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254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The 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Kate </a:t>
                      </a:r>
                      <a:r>
                        <a:rPr lang="en-US" sz="1100" i="1" dirty="0" err="1" smtClean="0"/>
                        <a:t>Winslet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0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Rounded MT Bold" pitchFamily="34" charset="0"/>
              </a:rPr>
              <a:t>Introduction- overview</a:t>
            </a:r>
            <a:endParaRPr lang="zh-TW" altLang="en-US" sz="2800" dirty="0">
              <a:latin typeface="Arial Rounded MT Bold" pitchFamily="34" charset="0"/>
            </a:endParaRPr>
          </a:p>
        </p:txBody>
      </p:sp>
      <p:grpSp>
        <p:nvGrpSpPr>
          <p:cNvPr id="51" name="Group 117"/>
          <p:cNvGrpSpPr>
            <a:grpSpLocks/>
          </p:cNvGrpSpPr>
          <p:nvPr/>
        </p:nvGrpSpPr>
        <p:grpSpPr bwMode="auto">
          <a:xfrm>
            <a:off x="298743" y="1196752"/>
            <a:ext cx="1536266" cy="381794"/>
            <a:chOff x="1248" y="1227"/>
            <a:chExt cx="3408" cy="419"/>
          </a:xfrm>
        </p:grpSpPr>
        <p:grpSp>
          <p:nvGrpSpPr>
            <p:cNvPr id="52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56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3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auto">
            <a:xfrm>
              <a:off x="2510" y="1241"/>
              <a:ext cx="18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Query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55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1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pSp>
        <p:nvGrpSpPr>
          <p:cNvPr id="59" name="Group 117"/>
          <p:cNvGrpSpPr>
            <a:grpSpLocks/>
          </p:cNvGrpSpPr>
          <p:nvPr/>
        </p:nvGrpSpPr>
        <p:grpSpPr bwMode="auto">
          <a:xfrm>
            <a:off x="2747595" y="1196752"/>
            <a:ext cx="1536266" cy="381794"/>
            <a:chOff x="1248" y="1227"/>
            <a:chExt cx="3408" cy="419"/>
          </a:xfrm>
        </p:grpSpPr>
        <p:grpSp>
          <p:nvGrpSpPr>
            <p:cNvPr id="60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64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2510" y="1241"/>
              <a:ext cx="182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PRF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2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pSp>
        <p:nvGrpSpPr>
          <p:cNvPr id="67" name="Group 117"/>
          <p:cNvGrpSpPr>
            <a:grpSpLocks/>
          </p:cNvGrpSpPr>
          <p:nvPr/>
        </p:nvGrpSpPr>
        <p:grpSpPr bwMode="auto">
          <a:xfrm>
            <a:off x="5195974" y="1174998"/>
            <a:ext cx="1536266" cy="381794"/>
            <a:chOff x="1248" y="1227"/>
            <a:chExt cx="3408" cy="419"/>
          </a:xfrm>
        </p:grpSpPr>
        <p:grpSp>
          <p:nvGrpSpPr>
            <p:cNvPr id="68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72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3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9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0" name="Text Box 97"/>
            <p:cNvSpPr txBox="1">
              <a:spLocks noChangeArrowheads="1"/>
            </p:cNvSpPr>
            <p:nvPr/>
          </p:nvSpPr>
          <p:spPr bwMode="auto">
            <a:xfrm>
              <a:off x="2112" y="1241"/>
              <a:ext cx="222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Query RM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71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3</a:t>
              </a:r>
              <a:endParaRPr lang="en-US" altLang="zh-TW" b="1" dirty="0">
                <a:ea typeface="新細明體" charset="-120"/>
              </a:endParaRPr>
            </a:p>
          </p:txBody>
        </p:sp>
      </p:grpSp>
      <p:grpSp>
        <p:nvGrpSpPr>
          <p:cNvPr id="75" name="Group 117"/>
          <p:cNvGrpSpPr>
            <a:grpSpLocks/>
          </p:cNvGrpSpPr>
          <p:nvPr/>
        </p:nvGrpSpPr>
        <p:grpSpPr bwMode="auto">
          <a:xfrm>
            <a:off x="7092173" y="1174998"/>
            <a:ext cx="1728299" cy="381794"/>
            <a:chOff x="1248" y="1227"/>
            <a:chExt cx="3834" cy="419"/>
          </a:xfrm>
        </p:grpSpPr>
        <p:grpSp>
          <p:nvGrpSpPr>
            <p:cNvPr id="76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80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1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7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Text Box 97"/>
            <p:cNvSpPr txBox="1">
              <a:spLocks noChangeArrowheads="1"/>
            </p:cNvSpPr>
            <p:nvPr/>
          </p:nvSpPr>
          <p:spPr bwMode="auto">
            <a:xfrm>
              <a:off x="2057" y="1241"/>
              <a:ext cx="302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300" b="1" dirty="0" smtClean="0">
                  <a:ea typeface="新細明體" charset="-120"/>
                </a:rPr>
                <a:t>Resource RM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79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>
                  <a:ea typeface="新細明體" charset="-120"/>
                </a:rPr>
                <a:t>4</a:t>
              </a:r>
            </a:p>
          </p:txBody>
        </p:sp>
      </p:grpSp>
      <p:grpSp>
        <p:nvGrpSpPr>
          <p:cNvPr id="83" name="Group 117"/>
          <p:cNvGrpSpPr>
            <a:grpSpLocks/>
          </p:cNvGrpSpPr>
          <p:nvPr/>
        </p:nvGrpSpPr>
        <p:grpSpPr bwMode="auto">
          <a:xfrm>
            <a:off x="1043608" y="4149080"/>
            <a:ext cx="1536266" cy="513917"/>
            <a:chOff x="1248" y="1082"/>
            <a:chExt cx="3408" cy="564"/>
          </a:xfrm>
        </p:grpSpPr>
        <p:grpSp>
          <p:nvGrpSpPr>
            <p:cNvPr id="84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88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9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0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5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Text Box 97"/>
            <p:cNvSpPr txBox="1">
              <a:spLocks noChangeArrowheads="1"/>
            </p:cNvSpPr>
            <p:nvPr/>
          </p:nvSpPr>
          <p:spPr bwMode="auto">
            <a:xfrm>
              <a:off x="1951" y="1082"/>
              <a:ext cx="2705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1300" b="1" dirty="0" smtClean="0">
                  <a:ea typeface="新細明體" charset="-120"/>
                </a:rPr>
                <a:t>Resource</a:t>
              </a:r>
            </a:p>
            <a:p>
              <a:pPr algn="ctr" eaLnBrk="0" hangingPunct="0"/>
              <a:r>
                <a:rPr lang="en-US" altLang="zh-TW" sz="1300" b="1" dirty="0" smtClean="0">
                  <a:ea typeface="新細明體" charset="-120"/>
                </a:rPr>
                <a:t>Score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87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>
                  <a:ea typeface="新細明體" charset="-120"/>
                </a:rPr>
                <a:t>5</a:t>
              </a:r>
            </a:p>
          </p:txBody>
        </p:sp>
      </p:grpSp>
      <p:grpSp>
        <p:nvGrpSpPr>
          <p:cNvPr id="91" name="Group 117"/>
          <p:cNvGrpSpPr>
            <a:grpSpLocks/>
          </p:cNvGrpSpPr>
          <p:nvPr/>
        </p:nvGrpSpPr>
        <p:grpSpPr bwMode="auto">
          <a:xfrm>
            <a:off x="4907825" y="4211227"/>
            <a:ext cx="1608391" cy="513917"/>
            <a:chOff x="1248" y="1082"/>
            <a:chExt cx="3568" cy="564"/>
          </a:xfrm>
        </p:grpSpPr>
        <p:grpSp>
          <p:nvGrpSpPr>
            <p:cNvPr id="92" name="Group 88"/>
            <p:cNvGrpSpPr>
              <a:grpSpLocks/>
            </p:cNvGrpSpPr>
            <p:nvPr/>
          </p:nvGrpSpPr>
          <p:grpSpPr bwMode="auto">
            <a:xfrm>
              <a:off x="1248" y="1227"/>
              <a:ext cx="864" cy="419"/>
              <a:chOff x="1110" y="2656"/>
              <a:chExt cx="2788" cy="1351"/>
            </a:xfrm>
          </p:grpSpPr>
          <p:sp>
            <p:nvSpPr>
              <p:cNvPr id="96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7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269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Text Box 97"/>
            <p:cNvSpPr txBox="1">
              <a:spLocks noChangeArrowheads="1"/>
            </p:cNvSpPr>
            <p:nvPr/>
          </p:nvSpPr>
          <p:spPr bwMode="auto">
            <a:xfrm>
              <a:off x="2111" y="1082"/>
              <a:ext cx="2705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1300" b="1" dirty="0" smtClean="0">
                  <a:ea typeface="新細明體" charset="-120"/>
                </a:rPr>
                <a:t>Result Ranking</a:t>
              </a:r>
              <a:endParaRPr lang="en-US" altLang="zh-TW" sz="1300" b="1" dirty="0">
                <a:ea typeface="新細明體" charset="-120"/>
              </a:endParaRPr>
            </a:p>
          </p:txBody>
        </p:sp>
        <p:sp>
          <p:nvSpPr>
            <p:cNvPr id="95" name="Text Box 98"/>
            <p:cNvSpPr txBox="1">
              <a:spLocks noChangeArrowheads="1"/>
            </p:cNvSpPr>
            <p:nvPr/>
          </p:nvSpPr>
          <p:spPr bwMode="gray">
            <a:xfrm>
              <a:off x="1381" y="1241"/>
              <a:ext cx="58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b="1" dirty="0" smtClean="0">
                  <a:ea typeface="新細明體" charset="-120"/>
                </a:rPr>
                <a:t>6</a:t>
              </a:r>
              <a:endParaRPr lang="en-US" altLang="zh-TW" b="1" dirty="0">
                <a:ea typeface="新細明體" charset="-120"/>
              </a:endParaRPr>
            </a:p>
          </p:txBody>
        </p:sp>
      </p:grpSp>
      <p:sp>
        <p:nvSpPr>
          <p:cNvPr id="99" name="Right Arrow 62"/>
          <p:cNvSpPr/>
          <p:nvPr/>
        </p:nvSpPr>
        <p:spPr>
          <a:xfrm>
            <a:off x="3635896" y="5433335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25402"/>
              </p:ext>
            </p:extLst>
          </p:nvPr>
        </p:nvGraphicFramePr>
        <p:xfrm>
          <a:off x="7164181" y="1710784"/>
          <a:ext cx="1584283" cy="22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0570"/>
                <a:gridCol w="633713"/>
              </a:tblGrid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words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hepburn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0.12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holiday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0.18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audrey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0.11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err="1" smtClean="0"/>
                        <a:t>katharine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0.05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princess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0.00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296020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roman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0.06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198003"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….</a:t>
                      </a:r>
                      <a:endParaRPr lang="de-DE" sz="11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 smtClean="0"/>
                        <a:t>…</a:t>
                      </a:r>
                      <a:endParaRPr lang="de-DE" sz="11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3" grpId="0" animBg="1"/>
      <p:bldP spid="45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7" y="3706565"/>
            <a:ext cx="5368257" cy="31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2" y="443836"/>
            <a:ext cx="5440265" cy="31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4128" y="620688"/>
            <a:ext cx="3168352" cy="367240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900" dirty="0" smtClean="0">
                <a:latin typeface="+mj-lt"/>
              </a:rPr>
              <a:t>Resource n</a:t>
            </a:r>
            <a:r>
              <a:rPr lang="en-US" sz="1900" dirty="0" smtClean="0">
                <a:latin typeface="Arial" pitchFamily="34" charset="0"/>
              </a:rPr>
              <a:t>odes</a:t>
            </a:r>
            <a:r>
              <a:rPr lang="en-US" altLang="zh-TW" sz="2000" b="1" dirty="0">
                <a:latin typeface="Arial" pitchFamily="34" charset="0"/>
              </a:rPr>
              <a:t> (tuple)</a:t>
            </a:r>
            <a:r>
              <a:rPr lang="en-US" sz="1900" dirty="0" smtClean="0">
                <a:latin typeface="Arial" pitchFamily="34" charset="0"/>
              </a:rPr>
              <a:t> (</a:t>
            </a:r>
            <a:r>
              <a:rPr lang="en-US" altLang="zh-TW" sz="1900" dirty="0" smtClean="0">
                <a:latin typeface="Arial" pitchFamily="34" charset="0"/>
              </a:rPr>
              <a:t>p1,p2,m1…</a:t>
            </a:r>
            <a:r>
              <a:rPr lang="en-US" sz="1900" dirty="0">
                <a:latin typeface="Arial" pitchFamily="34" charset="0"/>
              </a:rPr>
              <a:t>) is typed (attribute names</a:t>
            </a:r>
            <a:r>
              <a:rPr lang="en-US" sz="1900" dirty="0" smtClean="0">
                <a:latin typeface="Arial" pitchFamily="34" charset="0"/>
              </a:rPr>
              <a:t>)</a:t>
            </a:r>
          </a:p>
          <a:p>
            <a:pPr lvl="0">
              <a:defRPr/>
            </a:pPr>
            <a:endParaRPr lang="en-US" sz="1900" dirty="0" smtClean="0">
              <a:latin typeface="Arial" pitchFamily="34" charset="0"/>
            </a:endParaRPr>
          </a:p>
          <a:p>
            <a:pPr>
              <a:defRPr/>
            </a:pPr>
            <a:r>
              <a:rPr lang="en-US" altLang="zh-TW" sz="2000" dirty="0"/>
              <a:t>Resources have unique ids, (</a:t>
            </a:r>
            <a:r>
              <a:rPr lang="en-US" altLang="zh-TW" sz="2000" b="1" dirty="0"/>
              <a:t>primary keys</a:t>
            </a:r>
            <a:r>
              <a:rPr lang="en-US" altLang="zh-TW" sz="2000" dirty="0" smtClean="0"/>
              <a:t>)</a:t>
            </a:r>
          </a:p>
          <a:p>
            <a:pPr>
              <a:defRPr/>
            </a:pPr>
            <a:endParaRPr lang="en-US" sz="1900" dirty="0" smtClean="0">
              <a:latin typeface="Arial" pitchFamily="34" charset="0"/>
            </a:endParaRPr>
          </a:p>
          <a:p>
            <a:pPr lvl="0">
              <a:defRPr/>
            </a:pPr>
            <a:r>
              <a:rPr lang="en-US" sz="1900" dirty="0">
                <a:latin typeface="Arial" pitchFamily="34" charset="0"/>
              </a:rPr>
              <a:t>A</a:t>
            </a:r>
            <a:r>
              <a:rPr lang="en-US" sz="1900" dirty="0" smtClean="0">
                <a:latin typeface="Arial" pitchFamily="34" charset="0"/>
              </a:rPr>
              <a:t>ttribute nodes</a:t>
            </a:r>
            <a:r>
              <a:rPr lang="en-US" altLang="zh-TW" sz="1900" dirty="0">
                <a:latin typeface="Arial" pitchFamily="34" charset="0"/>
              </a:rPr>
              <a:t> </a:t>
            </a:r>
            <a:r>
              <a:rPr lang="en-US" altLang="zh-TW" sz="1900" dirty="0" smtClean="0">
                <a:latin typeface="Arial" pitchFamily="34" charset="0"/>
              </a:rPr>
              <a:t>(Attribute value, ex: “Audrey Hepburn”)</a:t>
            </a:r>
            <a:endParaRPr lang="en-US" sz="1900" dirty="0" smtClean="0">
              <a:latin typeface="Arial" pitchFamily="34" charset="0"/>
            </a:endParaRPr>
          </a:p>
          <a:p>
            <a:pPr lvl="0">
              <a:defRPr/>
            </a:pPr>
            <a:endParaRPr lang="en-US" sz="1900" dirty="0" smtClean="0">
              <a:latin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6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0560" y="1807840"/>
            <a:ext cx="8045896" cy="3854042"/>
            <a:chOff x="1008" y="1536"/>
            <a:chExt cx="4420" cy="194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gray">
            <a:xfrm>
              <a:off x="1160" y="1687"/>
              <a:ext cx="947" cy="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3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32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6" name="AutoShape 36"/>
            <p:cNvSpPr>
              <a:spLocks noChangeArrowheads="1"/>
            </p:cNvSpPr>
            <p:nvPr/>
          </p:nvSpPr>
          <p:spPr bwMode="gray">
            <a:xfrm>
              <a:off x="1036" y="3108"/>
              <a:ext cx="1192" cy="373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Edge-Specific Relevance</a:t>
              </a:r>
            </a:p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Edge-Specific Resource</a:t>
              </a:r>
              <a:endPara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gray">
            <a:xfrm>
              <a:off x="2552" y="3108"/>
              <a:ext cx="1333" cy="3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Smoothing</a:t>
              </a:r>
              <a:endPara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28" name="AutoShape 38"/>
            <p:cNvSpPr>
              <a:spLocks noChangeArrowheads="1"/>
            </p:cNvSpPr>
            <p:nvPr/>
          </p:nvSpPr>
          <p:spPr bwMode="gray">
            <a:xfrm>
              <a:off x="4214" y="3108"/>
              <a:ext cx="1191" cy="3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Ranking </a:t>
              </a:r>
              <a:r>
                <a:rPr lang="en-US" altLang="zh-TW" sz="1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charset="-120"/>
                </a:rPr>
                <a:t>JRTs</a:t>
              </a:r>
            </a:p>
          </p:txBody>
        </p:sp>
      </p:grp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755576" y="2708920"/>
            <a:ext cx="2017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Relevance</a:t>
            </a:r>
          </a:p>
          <a:p>
            <a:pPr algn="ctr" eaLnBrk="0" hangingPunct="0"/>
            <a:r>
              <a:rPr lang="en-US" altLang="zh-TW" sz="2200" b="1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Model</a:t>
            </a:r>
            <a:endParaRPr lang="en-US" altLang="zh-TW" sz="2200" b="1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gray">
          <a:xfrm>
            <a:off x="3630747" y="2884874"/>
            <a:ext cx="2021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Smoothing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gray">
          <a:xfrm>
            <a:off x="6973760" y="2708920"/>
            <a:ext cx="1198640" cy="70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Ranking </a:t>
            </a:r>
          </a:p>
          <a:p>
            <a:pPr algn="ctr" eaLnBrk="0" hangingPunct="0"/>
            <a:r>
              <a:rPr lang="en-US" altLang="zh-TW" sz="2000" dirty="0" smtClean="0">
                <a:solidFill>
                  <a:srgbClr val="000000"/>
                </a:solidFill>
                <a:latin typeface="Arial" charset="0"/>
                <a:ea typeface="新細明體" charset="-120"/>
              </a:rPr>
              <a:t>Methods</a:t>
            </a:r>
            <a:endParaRPr lang="en-US" altLang="zh-TW" sz="2000" dirty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4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0000" y="-99392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415720"/>
            <a:ext cx="8229600" cy="6633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Relevance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Models</a:t>
            </a:r>
            <a:endParaRPr lang="de-DE" sz="28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9072"/>
            <a:ext cx="5440265" cy="31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55870" y="1638526"/>
            <a:ext cx="2991993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5871" y="1871160"/>
            <a:ext cx="2991993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34008" y="47263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16" name="矩形 15"/>
          <p:cNvSpPr/>
          <p:nvPr/>
        </p:nvSpPr>
        <p:spPr>
          <a:xfrm>
            <a:off x="388958" y="4340918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/>
              <a:t>Document Model</a:t>
            </a:r>
            <a:endParaRPr lang="zh-TW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6033038" y="1240151"/>
            <a:ext cx="2499402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dirty="0"/>
              <a:t>Q={Hepburn, Holiday</a:t>
            </a:r>
            <a:r>
              <a:rPr lang="en-US" altLang="zh-TW" dirty="0" smtClean="0"/>
              <a:t>} 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21" y="5255536"/>
            <a:ext cx="638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圓角矩形 18"/>
          <p:cNvSpPr/>
          <p:nvPr/>
        </p:nvSpPr>
        <p:spPr>
          <a:xfrm>
            <a:off x="4355976" y="482348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20" name="矩形 19"/>
          <p:cNvSpPr/>
          <p:nvPr/>
        </p:nvSpPr>
        <p:spPr>
          <a:xfrm>
            <a:off x="4355976" y="4340918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/>
              <a:t>Query Model</a:t>
            </a:r>
            <a:endParaRPr lang="zh-TW" altLang="en-US" sz="1600" b="1" dirty="0"/>
          </a:p>
        </p:txBody>
      </p:sp>
      <p:sp>
        <p:nvSpPr>
          <p:cNvPr id="21" name="矩形 20"/>
          <p:cNvSpPr/>
          <p:nvPr/>
        </p:nvSpPr>
        <p:spPr>
          <a:xfrm>
            <a:off x="2824075" y="4670761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Similarity</a:t>
            </a:r>
          </a:p>
          <a:p>
            <a:r>
              <a:rPr lang="en-US" altLang="zh-TW" sz="1600" i="1" dirty="0" smtClean="0"/>
              <a:t>Measure</a:t>
            </a:r>
            <a:endParaRPr lang="zh-TW" altLang="en-US" sz="1600" b="1" dirty="0"/>
          </a:p>
        </p:txBody>
      </p:sp>
      <p:sp>
        <p:nvSpPr>
          <p:cNvPr id="23" name="矩形 22"/>
          <p:cNvSpPr/>
          <p:nvPr/>
        </p:nvSpPr>
        <p:spPr>
          <a:xfrm>
            <a:off x="355871" y="2142582"/>
            <a:ext cx="2991993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55871" y="2430614"/>
            <a:ext cx="2991993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95536" y="3222702"/>
            <a:ext cx="5368257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586408" y="48787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29" name="圓角矩形 28"/>
          <p:cNvSpPr/>
          <p:nvPr/>
        </p:nvSpPr>
        <p:spPr>
          <a:xfrm>
            <a:off x="738808" y="50311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30" name="圓角矩形 29"/>
          <p:cNvSpPr/>
          <p:nvPr/>
        </p:nvSpPr>
        <p:spPr>
          <a:xfrm>
            <a:off x="891208" y="51835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31" name="圓角矩形 30"/>
          <p:cNvSpPr/>
          <p:nvPr/>
        </p:nvSpPr>
        <p:spPr>
          <a:xfrm>
            <a:off x="1043608" y="5335928"/>
            <a:ext cx="136815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cxnSp>
        <p:nvCxnSpPr>
          <p:cNvPr id="32" name="Straight Arrow Connector 9"/>
          <p:cNvCxnSpPr/>
          <p:nvPr/>
        </p:nvCxnSpPr>
        <p:spPr>
          <a:xfrm flipH="1">
            <a:off x="5715644" y="1638526"/>
            <a:ext cx="1448644" cy="3240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9"/>
          <p:cNvCxnSpPr/>
          <p:nvPr/>
        </p:nvCxnSpPr>
        <p:spPr>
          <a:xfrm flipV="1">
            <a:off x="1851867" y="5598808"/>
            <a:ext cx="1063949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164288" y="4942909"/>
            <a:ext cx="13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H(RM</a:t>
            </a:r>
            <a:r>
              <a:rPr lang="en-US" altLang="zh-TW" baseline="-25000" dirty="0"/>
              <a:t>Q</a:t>
            </a:r>
            <a:r>
              <a:rPr lang="en-US" altLang="zh-TW" dirty="0" smtClean="0"/>
              <a:t>||D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26" name="Right Arrow 58"/>
          <p:cNvSpPr/>
          <p:nvPr/>
        </p:nvSpPr>
        <p:spPr>
          <a:xfrm>
            <a:off x="6331954" y="5230384"/>
            <a:ext cx="216024" cy="432048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矩形 26"/>
          <p:cNvSpPr/>
          <p:nvPr/>
        </p:nvSpPr>
        <p:spPr>
          <a:xfrm>
            <a:off x="7177582" y="5359109"/>
            <a:ext cx="13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H(RM</a:t>
            </a:r>
            <a:r>
              <a:rPr lang="en-US" altLang="zh-TW" baseline="-25000" dirty="0"/>
              <a:t>Q</a:t>
            </a:r>
            <a:r>
              <a:rPr lang="en-US" altLang="zh-TW" dirty="0" smtClean="0"/>
              <a:t>||D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3" name="矩形 32"/>
          <p:cNvSpPr/>
          <p:nvPr/>
        </p:nvSpPr>
        <p:spPr>
          <a:xfrm>
            <a:off x="7164288" y="5797713"/>
            <a:ext cx="135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H(RM</a:t>
            </a:r>
            <a:r>
              <a:rPr lang="en-US" altLang="zh-TW" baseline="-25000" dirty="0"/>
              <a:t>Q</a:t>
            </a:r>
            <a:r>
              <a:rPr lang="en-US" altLang="zh-TW" dirty="0" smtClean="0"/>
              <a:t>||D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4" name="矩形 33"/>
          <p:cNvSpPr/>
          <p:nvPr/>
        </p:nvSpPr>
        <p:spPr>
          <a:xfrm>
            <a:off x="7668345" y="6167045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6412494" y="4356393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TW" sz="1600" b="1" dirty="0">
                <a:ea typeface="新細明體" charset="-120"/>
              </a:rPr>
              <a:t>Resource</a:t>
            </a:r>
          </a:p>
          <a:p>
            <a:pPr algn="ctr" eaLnBrk="0" hangingPunct="0"/>
            <a:r>
              <a:rPr lang="en-US" altLang="zh-TW" sz="1600" b="1" dirty="0">
                <a:ea typeface="新細明體" charset="-120"/>
              </a:rPr>
              <a:t>Score</a:t>
            </a:r>
            <a:endParaRPr lang="en-US" altLang="zh-TW" sz="1600" b="1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51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6" grpId="0"/>
      <p:bldP spid="2" grpId="0"/>
      <p:bldP spid="19" grpId="0" animBg="1"/>
      <p:bldP spid="20" grpId="0"/>
      <p:bldP spid="21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  <p:bldP spid="30" grpId="0" animBg="1"/>
      <p:bldP spid="31" grpId="0" animBg="1"/>
      <p:bldP spid="11" grpId="0"/>
      <p:bldP spid="26" grpId="0" animBg="1"/>
      <p:bldP spid="27" grpId="0"/>
      <p:bldP spid="33" grpId="0"/>
      <p:bldP spid="34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16908</TotalTime>
  <Words>1204</Words>
  <Application>Microsoft Office PowerPoint</Application>
  <PresentationFormat>如螢幕大小 (4:3)</PresentationFormat>
  <Paragraphs>436</Paragraphs>
  <Slides>25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清晰度</vt:lpstr>
      <vt:lpstr>Ranking  support  for  keyword  search  on  structured  data  using  relevance model</vt:lpstr>
      <vt:lpstr>Outline</vt:lpstr>
      <vt:lpstr>Introduction - Motivation</vt:lpstr>
      <vt:lpstr>Introduction - Goal</vt:lpstr>
      <vt:lpstr>Introduction - Goal</vt:lpstr>
      <vt:lpstr>Introduction- overview</vt:lpstr>
      <vt:lpstr>PowerPoint 簡報</vt:lpstr>
      <vt:lpstr>PowerPoint 簡報</vt:lpstr>
      <vt:lpstr>Relevance Models</vt:lpstr>
      <vt:lpstr>Relevance Models</vt:lpstr>
      <vt:lpstr>Edge-Specific Relevance Models</vt:lpstr>
      <vt:lpstr>Edge-Specific Relevance Models</vt:lpstr>
      <vt:lpstr>Edge Specific Resource Models</vt:lpstr>
      <vt:lpstr>Resource Score</vt:lpstr>
      <vt:lpstr>PowerPoint 簡報</vt:lpstr>
      <vt:lpstr>Smoothing</vt:lpstr>
      <vt:lpstr>Smoothing</vt:lpstr>
      <vt:lpstr>PowerPoint 簡報</vt:lpstr>
      <vt:lpstr>Ranking JRTs</vt:lpstr>
      <vt:lpstr>Ranking JRTs</vt:lpstr>
      <vt:lpstr>Experiments</vt:lpstr>
      <vt:lpstr>Experiments</vt:lpstr>
      <vt:lpstr>PowerPoint 簡報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1149</cp:revision>
  <cp:lastPrinted>2011-11-21T00:22:00Z</cp:lastPrinted>
  <dcterms:created xsi:type="dcterms:W3CDTF">2011-06-14T10:57:34Z</dcterms:created>
  <dcterms:modified xsi:type="dcterms:W3CDTF">2012-06-04T01:35:24Z</dcterms:modified>
</cp:coreProperties>
</file>